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1182" r:id="rId4"/>
    <p:sldId id="1186" r:id="rId5"/>
    <p:sldId id="262" r:id="rId6"/>
    <p:sldId id="263" r:id="rId7"/>
    <p:sldId id="264" r:id="rId8"/>
    <p:sldId id="288" r:id="rId9"/>
    <p:sldId id="279" r:id="rId10"/>
    <p:sldId id="285" r:id="rId11"/>
    <p:sldId id="286" r:id="rId12"/>
    <p:sldId id="278" r:id="rId13"/>
    <p:sldId id="280" r:id="rId14"/>
    <p:sldId id="281" r:id="rId15"/>
    <p:sldId id="282" r:id="rId16"/>
    <p:sldId id="283" r:id="rId17"/>
    <p:sldId id="287" r:id="rId18"/>
    <p:sldId id="267" r:id="rId19"/>
    <p:sldId id="268" r:id="rId20"/>
    <p:sldId id="270" r:id="rId21"/>
    <p:sldId id="271" r:id="rId22"/>
    <p:sldId id="272" r:id="rId23"/>
    <p:sldId id="273" r:id="rId24"/>
    <p:sldId id="274" r:id="rId25"/>
    <p:sldId id="275" r:id="rId26"/>
    <p:sldId id="276" r:id="rId27"/>
    <p:sldId id="1183" r:id="rId28"/>
  </p:sldIdLst>
  <p:sldSz cx="12192000" cy="6858000"/>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47" autoAdjust="0"/>
    <p:restoredTop sz="73691" autoAdjust="0"/>
  </p:normalViewPr>
  <p:slideViewPr>
    <p:cSldViewPr snapToGrid="0">
      <p:cViewPr varScale="1">
        <p:scale>
          <a:sx n="82" d="100"/>
          <a:sy n="82" d="100"/>
        </p:scale>
        <p:origin x="1578"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5" d="100"/>
          <a:sy n="75" d="100"/>
        </p:scale>
        <p:origin x="-2232" y="-10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dirty="0"/>
              <a:t>休業４日以上の死傷者数</a:t>
            </a:r>
            <a:endParaRPr lang="en-US" altLang="ja-JP" dirty="0"/>
          </a:p>
        </c:rich>
      </c:tx>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平成２２年</c:v>
                </c:pt>
                <c:pt idx="1">
                  <c:v>平成２３年</c:v>
                </c:pt>
                <c:pt idx="2">
                  <c:v>平成２４年</c:v>
                </c:pt>
                <c:pt idx="3">
                  <c:v>平成２５年</c:v>
                </c:pt>
                <c:pt idx="4">
                  <c:v>平成２６年</c:v>
                </c:pt>
                <c:pt idx="5">
                  <c:v>平成２７年</c:v>
                </c:pt>
                <c:pt idx="6">
                  <c:v>平成２８年</c:v>
                </c:pt>
                <c:pt idx="7">
                  <c:v>平成２９年</c:v>
                </c:pt>
                <c:pt idx="8">
                  <c:v>平成30年</c:v>
                </c:pt>
                <c:pt idx="9">
                  <c:v>令和１年</c:v>
                </c:pt>
                <c:pt idx="10">
                  <c:v>令和２年</c:v>
                </c:pt>
                <c:pt idx="11">
                  <c:v>令和3年</c:v>
                </c:pt>
                <c:pt idx="12">
                  <c:v>令和4年</c:v>
                </c:pt>
                <c:pt idx="13">
                  <c:v>令和5年</c:v>
                </c:pt>
              </c:strCache>
            </c:strRef>
          </c:cat>
          <c:val>
            <c:numRef>
              <c:f>Sheet1!$B$2:$B$15</c:f>
              <c:numCache>
                <c:formatCode>General</c:formatCode>
                <c:ptCount val="14"/>
                <c:pt idx="0">
                  <c:v>1143</c:v>
                </c:pt>
                <c:pt idx="1">
                  <c:v>1165</c:v>
                </c:pt>
                <c:pt idx="2">
                  <c:v>1233</c:v>
                </c:pt>
                <c:pt idx="3">
                  <c:v>1260</c:v>
                </c:pt>
                <c:pt idx="4">
                  <c:v>1244</c:v>
                </c:pt>
                <c:pt idx="5">
                  <c:v>1280</c:v>
                </c:pt>
                <c:pt idx="6">
                  <c:v>1320</c:v>
                </c:pt>
                <c:pt idx="7">
                  <c:v>1383</c:v>
                </c:pt>
                <c:pt idx="8">
                  <c:v>1364</c:v>
                </c:pt>
                <c:pt idx="9">
                  <c:v>1524</c:v>
                </c:pt>
                <c:pt idx="10">
                  <c:v>1502</c:v>
                </c:pt>
                <c:pt idx="11">
                  <c:v>1416</c:v>
                </c:pt>
                <c:pt idx="12">
                  <c:v>1524</c:v>
                </c:pt>
                <c:pt idx="13">
                  <c:v>1526</c:v>
                </c:pt>
              </c:numCache>
            </c:numRef>
          </c:val>
          <c:extLst>
            <c:ext xmlns:c16="http://schemas.microsoft.com/office/drawing/2014/chart" uri="{C3380CC4-5D6E-409C-BE32-E72D297353CC}">
              <c16:uniqueId val="{00000000-8A97-4D09-AD24-1CF7381EB248}"/>
            </c:ext>
          </c:extLst>
        </c:ser>
        <c:dLbls>
          <c:showLegendKey val="0"/>
          <c:showVal val="0"/>
          <c:showCatName val="0"/>
          <c:showSerName val="0"/>
          <c:showPercent val="0"/>
          <c:showBubbleSize val="0"/>
        </c:dLbls>
        <c:gapWidth val="219"/>
        <c:overlap val="-27"/>
        <c:axId val="133966080"/>
        <c:axId val="133971968"/>
      </c:barChart>
      <c:catAx>
        <c:axId val="133966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33971968"/>
        <c:crosses val="autoZero"/>
        <c:auto val="1"/>
        <c:lblAlgn val="ctr"/>
        <c:lblOffset val="100"/>
        <c:noMultiLvlLbl val="0"/>
      </c:catAx>
      <c:valAx>
        <c:axId val="133971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339660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dirty="0"/>
              <a:t>死亡者数</a:t>
            </a:r>
            <a:endParaRPr lang="en-US" altLang="ja-JP" dirty="0"/>
          </a:p>
        </c:rich>
      </c:tx>
      <c:overlay val="0"/>
      <c:spPr>
        <a:noFill/>
        <a:ln>
          <a:noFill/>
        </a:ln>
        <a:effectLst/>
      </c:spPr>
    </c:title>
    <c:autoTitleDeleted val="0"/>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平成２２年</c:v>
                </c:pt>
                <c:pt idx="1">
                  <c:v>平成２３年</c:v>
                </c:pt>
                <c:pt idx="2">
                  <c:v>平成２４年</c:v>
                </c:pt>
                <c:pt idx="3">
                  <c:v>平成２５年</c:v>
                </c:pt>
                <c:pt idx="4">
                  <c:v>平成２６年</c:v>
                </c:pt>
                <c:pt idx="5">
                  <c:v>平成２７年</c:v>
                </c:pt>
                <c:pt idx="6">
                  <c:v>平成２８年</c:v>
                </c:pt>
                <c:pt idx="7">
                  <c:v>平成２９年</c:v>
                </c:pt>
                <c:pt idx="8">
                  <c:v>平成３０年</c:v>
                </c:pt>
                <c:pt idx="9">
                  <c:v>令和１年</c:v>
                </c:pt>
                <c:pt idx="10">
                  <c:v>令和２年</c:v>
                </c:pt>
                <c:pt idx="11">
                  <c:v>令和３年</c:v>
                </c:pt>
                <c:pt idx="12">
                  <c:v>令和4年</c:v>
                </c:pt>
                <c:pt idx="13">
                  <c:v>令和5年</c:v>
                </c:pt>
              </c:strCache>
            </c:strRef>
          </c:cat>
          <c:val>
            <c:numRef>
              <c:f>Sheet1!$B$2:$B$15</c:f>
              <c:numCache>
                <c:formatCode>General</c:formatCode>
                <c:ptCount val="14"/>
                <c:pt idx="0">
                  <c:v>25</c:v>
                </c:pt>
                <c:pt idx="1">
                  <c:v>31</c:v>
                </c:pt>
                <c:pt idx="2">
                  <c:v>19</c:v>
                </c:pt>
                <c:pt idx="3">
                  <c:v>23</c:v>
                </c:pt>
                <c:pt idx="4">
                  <c:v>18</c:v>
                </c:pt>
                <c:pt idx="5">
                  <c:v>18</c:v>
                </c:pt>
                <c:pt idx="6">
                  <c:v>16</c:v>
                </c:pt>
                <c:pt idx="7">
                  <c:v>18</c:v>
                </c:pt>
                <c:pt idx="8">
                  <c:v>22</c:v>
                </c:pt>
                <c:pt idx="9">
                  <c:v>15</c:v>
                </c:pt>
                <c:pt idx="10">
                  <c:v>26</c:v>
                </c:pt>
                <c:pt idx="11">
                  <c:v>16</c:v>
                </c:pt>
                <c:pt idx="12">
                  <c:v>15</c:v>
                </c:pt>
                <c:pt idx="13">
                  <c:v>17</c:v>
                </c:pt>
              </c:numCache>
            </c:numRef>
          </c:val>
          <c:extLst>
            <c:ext xmlns:c16="http://schemas.microsoft.com/office/drawing/2014/chart" uri="{C3380CC4-5D6E-409C-BE32-E72D297353CC}">
              <c16:uniqueId val="{00000000-FCF3-4632-80B0-61BF52EAF011}"/>
            </c:ext>
          </c:extLst>
        </c:ser>
        <c:dLbls>
          <c:showLegendKey val="0"/>
          <c:showVal val="0"/>
          <c:showCatName val="0"/>
          <c:showSerName val="0"/>
          <c:showPercent val="0"/>
          <c:showBubbleSize val="0"/>
        </c:dLbls>
        <c:gapWidth val="219"/>
        <c:overlap val="-27"/>
        <c:axId val="134041600"/>
        <c:axId val="134043136"/>
      </c:barChart>
      <c:catAx>
        <c:axId val="134041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134043136"/>
        <c:crosses val="autoZero"/>
        <c:auto val="1"/>
        <c:lblAlgn val="ctr"/>
        <c:lblOffset val="100"/>
        <c:noMultiLvlLbl val="0"/>
      </c:catAx>
      <c:valAx>
        <c:axId val="1340431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1340416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ja-JP"/>
              <a:t>死傷災害</a:t>
            </a:r>
          </a:p>
        </c:rich>
      </c:tx>
      <c:overlay val="0"/>
      <c:spPr>
        <a:noFill/>
        <a:ln>
          <a:noFill/>
        </a:ln>
        <a:effectLst/>
      </c:spPr>
    </c:title>
    <c:autoTitleDeleted val="0"/>
    <c:plotArea>
      <c:layout/>
      <c:pieChart>
        <c:varyColors val="1"/>
        <c:dLbls>
          <c:showLegendKey val="0"/>
          <c:showVal val="0"/>
          <c:showCatName val="1"/>
          <c:showSerName val="0"/>
          <c:showPercent val="1"/>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sz="1400">
          <a:solidFill>
            <a:schemeClr val="tx1"/>
          </a:solidFill>
        </a:defRPr>
      </a:pPr>
      <a:endParaRPr lang="ja-JP"/>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0.53928</cdr:x>
      <cdr:y>0.29783</cdr:y>
    </cdr:from>
    <cdr:to>
      <cdr:x>0.79728</cdr:x>
      <cdr:y>0.46894</cdr:y>
    </cdr:to>
    <cdr:cxnSp macro="">
      <cdr:nvCxnSpPr>
        <cdr:cNvPr id="2" name="直線矢印コネクタ 1">
          <a:extLst xmlns:a="http://schemas.openxmlformats.org/drawingml/2006/main">
            <a:ext uri="{FF2B5EF4-FFF2-40B4-BE49-F238E27FC236}">
              <a16:creationId xmlns:a16="http://schemas.microsoft.com/office/drawing/2014/main" id="{A45CC411-8C03-485F-AEF2-7A67B57EAA28}"/>
            </a:ext>
          </a:extLst>
        </cdr:cNvPr>
        <cdr:cNvCxnSpPr/>
      </cdr:nvCxnSpPr>
      <cdr:spPr>
        <a:xfrm xmlns:a="http://schemas.openxmlformats.org/drawingml/2006/main" flipV="1">
          <a:off x="3112842" y="1465419"/>
          <a:ext cx="1489245" cy="841917"/>
        </a:xfrm>
        <a:prstGeom xmlns:a="http://schemas.openxmlformats.org/drawingml/2006/main" prst="straightConnector1">
          <a:avLst/>
        </a:prstGeom>
        <a:ln xmlns:a="http://schemas.openxmlformats.org/drawingml/2006/main" w="2540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0.80887</cdr:x>
      <cdr:y>0.30236</cdr:y>
    </cdr:from>
    <cdr:to>
      <cdr:x>0.93224</cdr:x>
      <cdr:y>0.5041</cdr:y>
    </cdr:to>
    <cdr:cxnSp macro="">
      <cdr:nvCxnSpPr>
        <cdr:cNvPr id="4" name="直線コネクタ 3">
          <a:extLst xmlns:a="http://schemas.openxmlformats.org/drawingml/2006/main">
            <a:ext uri="{FF2B5EF4-FFF2-40B4-BE49-F238E27FC236}">
              <a16:creationId xmlns:a16="http://schemas.microsoft.com/office/drawing/2014/main" id="{49423D81-9E87-0128-DD08-DE71F6F4AA9D}"/>
            </a:ext>
          </a:extLst>
        </cdr:cNvPr>
        <cdr:cNvCxnSpPr/>
      </cdr:nvCxnSpPr>
      <cdr:spPr>
        <a:xfrm xmlns:a="http://schemas.openxmlformats.org/drawingml/2006/main">
          <a:off x="4668995" y="1487721"/>
          <a:ext cx="712129" cy="992653"/>
        </a:xfrm>
        <a:prstGeom xmlns:a="http://schemas.openxmlformats.org/drawingml/2006/main" prst="line">
          <a:avLst/>
        </a:prstGeom>
        <a:ln xmlns:a="http://schemas.openxmlformats.org/drawingml/2006/main" w="25400">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471842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5981" cy="512380"/>
          </a:xfrm>
          <a:prstGeom prst="rect">
            <a:avLst/>
          </a:prstGeom>
        </p:spPr>
        <p:txBody>
          <a:bodyPr vert="horz" lIns="93732" tIns="46866" rIns="93732" bIns="46866"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683" y="0"/>
            <a:ext cx="3075981" cy="512380"/>
          </a:xfrm>
          <a:prstGeom prst="rect">
            <a:avLst/>
          </a:prstGeom>
        </p:spPr>
        <p:txBody>
          <a:bodyPr vert="horz" lIns="93732" tIns="46866" rIns="93732" bIns="46866"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138113" y="766763"/>
            <a:ext cx="6823075" cy="3838575"/>
          </a:xfrm>
          <a:prstGeom prst="rect">
            <a:avLst/>
          </a:prstGeom>
          <a:noFill/>
          <a:ln w="12700">
            <a:solidFill>
              <a:prstClr val="black"/>
            </a:solidFill>
          </a:ln>
        </p:spPr>
        <p:txBody>
          <a:bodyPr vert="horz" lIns="93732" tIns="46866" rIns="93732" bIns="46866" rtlCol="0" anchor="ctr"/>
          <a:lstStyle/>
          <a:p>
            <a:endParaRPr lang="ja-JP" altLang="en-US"/>
          </a:p>
        </p:txBody>
      </p:sp>
      <p:sp>
        <p:nvSpPr>
          <p:cNvPr id="5" name="ノート プレースホルダー 4"/>
          <p:cNvSpPr>
            <a:spLocks noGrp="1"/>
          </p:cNvSpPr>
          <p:nvPr>
            <p:ph type="body" sz="quarter" idx="3"/>
          </p:nvPr>
        </p:nvSpPr>
        <p:spPr>
          <a:xfrm>
            <a:off x="710094" y="4861119"/>
            <a:ext cx="5679113" cy="4606549"/>
          </a:xfrm>
          <a:prstGeom prst="rect">
            <a:avLst/>
          </a:prstGeom>
        </p:spPr>
        <p:txBody>
          <a:bodyPr vert="horz" lIns="93732" tIns="46866" rIns="93732" bIns="4686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0614"/>
            <a:ext cx="3075981" cy="512380"/>
          </a:xfrm>
          <a:prstGeom prst="rect">
            <a:avLst/>
          </a:prstGeom>
        </p:spPr>
        <p:txBody>
          <a:bodyPr vert="horz" lIns="93732" tIns="46866" rIns="93732" bIns="4686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683" y="9720614"/>
            <a:ext cx="3075981" cy="512380"/>
          </a:xfrm>
          <a:prstGeom prst="rect">
            <a:avLst/>
          </a:prstGeom>
        </p:spPr>
        <p:txBody>
          <a:bodyPr vert="horz" lIns="93732" tIns="46866" rIns="93732" bIns="46866" rtlCol="0" anchor="b"/>
          <a:lstStyle>
            <a:lvl1pPr algn="r">
              <a:defRPr sz="1200"/>
            </a:lvl1pPr>
          </a:lstStyle>
          <a:p>
            <a:fld id="{698C5000-616C-473C-AA2A-BD1F265CBDB0}" type="slidenum">
              <a:rPr kumimoji="1" lang="ja-JP" altLang="en-US" smtClean="0"/>
              <a:t>‹#›</a:t>
            </a:fld>
            <a:endParaRPr kumimoji="1" lang="ja-JP" altLang="en-US"/>
          </a:p>
        </p:txBody>
      </p:sp>
    </p:spTree>
    <p:extLst>
      <p:ext uri="{BB962C8B-B14F-4D97-AF65-F5344CB8AC3E}">
        <p14:creationId xmlns:p14="http://schemas.microsoft.com/office/powerpoint/2010/main" val="176515603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r>
              <a:rPr kumimoji="1" lang="ja-JP" altLang="en-US" dirty="0"/>
              <a:t>本講習は安全衛生活動について、未だ十分な取り組みが進んでいない企業を想定し、基本的安全衛生活動について紹介するものです。</a:t>
            </a:r>
            <a:endParaRPr kumimoji="1" lang="en-US" altLang="ja-JP" dirty="0"/>
          </a:p>
          <a:p>
            <a:endParaRPr kumimoji="1" lang="en-US" altLang="ja-JP" dirty="0"/>
          </a:p>
          <a:p>
            <a:r>
              <a:rPr kumimoji="1" lang="ja-JP" altLang="en-US" dirty="0"/>
              <a:t>講習時間を</a:t>
            </a:r>
            <a:r>
              <a:rPr kumimoji="1" lang="en-US" altLang="ja-JP" dirty="0"/>
              <a:t>1</a:t>
            </a:r>
            <a:r>
              <a:rPr kumimoji="1" lang="ja-JP" altLang="en-US" dirty="0"/>
              <a:t>時間として想定していますが、参考部分を除いたとしても、各ページを詳細に説明すれば</a:t>
            </a:r>
            <a:r>
              <a:rPr kumimoji="1" lang="en-US" altLang="ja-JP" dirty="0"/>
              <a:t>1</a:t>
            </a:r>
            <a:r>
              <a:rPr kumimoji="1" lang="ja-JP" altLang="en-US" dirty="0"/>
              <a:t>時間では厳しいと思われます。</a:t>
            </a:r>
            <a:endParaRPr kumimoji="1" lang="en-US" altLang="ja-JP" dirty="0"/>
          </a:p>
          <a:p>
            <a:r>
              <a:rPr kumimoji="1" lang="ja-JP" altLang="en-US" dirty="0"/>
              <a:t>受講者のレベル等に応じて、説明個所を取捨選択していただきたいと思います。</a:t>
            </a:r>
            <a:endParaRPr kumimoji="1" lang="en-US" altLang="ja-JP" dirty="0"/>
          </a:p>
        </p:txBody>
      </p:sp>
      <p:sp>
        <p:nvSpPr>
          <p:cNvPr id="4" name="スライド番号プレースホルダー 3"/>
          <p:cNvSpPr>
            <a:spLocks noGrp="1"/>
          </p:cNvSpPr>
          <p:nvPr>
            <p:ph type="sldNum" sz="quarter" idx="10"/>
          </p:nvPr>
        </p:nvSpPr>
        <p:spPr/>
        <p:txBody>
          <a:bodyPr/>
          <a:lstStyle/>
          <a:p>
            <a:fld id="{698C5000-616C-473C-AA2A-BD1F265CBDB0}"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66637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r>
              <a:rPr kumimoji="1" lang="ja-JP" altLang="en-US" dirty="0"/>
              <a:t>このページと次のページで安全衛生法で決められている責務と罰則について紹介しています。</a:t>
            </a:r>
            <a:endParaRPr kumimoji="1" lang="en-US" altLang="ja-JP" dirty="0"/>
          </a:p>
          <a:p>
            <a:endParaRPr kumimoji="1" lang="en-US" altLang="ja-JP" dirty="0"/>
          </a:p>
          <a:p>
            <a:r>
              <a:rPr kumimoji="1" lang="ja-JP" altLang="en-US" dirty="0"/>
              <a:t>ここでは、こんな項目が決められていますということをざっと紹介すればよいと思います。</a:t>
            </a:r>
            <a:endParaRPr kumimoji="1" lang="en-US" altLang="ja-JP" dirty="0"/>
          </a:p>
          <a:p>
            <a:r>
              <a:rPr kumimoji="1" lang="ja-JP" altLang="en-US" dirty="0"/>
              <a:t>事業者の責務だけではなく、従業員の責務も決められていることを強調してください。</a:t>
            </a:r>
            <a:endParaRPr kumimoji="1" lang="en-US" altLang="ja-JP" dirty="0"/>
          </a:p>
          <a:p>
            <a:endParaRPr kumimoji="1" lang="en-US" altLang="ja-JP" dirty="0"/>
          </a:p>
          <a:p>
            <a:r>
              <a:rPr kumimoji="1" lang="ja-JP" altLang="en-US" dirty="0"/>
              <a:t>安全衛生管理体制については、１２ページで図示しています。</a:t>
            </a:r>
            <a:endParaRPr kumimoji="1" lang="en-US" altLang="ja-JP" dirty="0"/>
          </a:p>
          <a:p>
            <a:endParaRPr kumimoji="1" lang="en-US" altLang="ja-JP" dirty="0"/>
          </a:p>
          <a:p>
            <a:r>
              <a:rPr kumimoji="1" lang="ja-JP" altLang="en-US" dirty="0"/>
              <a:t>１８ページ以降に主な関連条文を示してあります。必要であれば、関連ページで条文を示し説明してください。</a:t>
            </a:r>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10</a:t>
            </a:fld>
            <a:endParaRPr kumimoji="1" lang="ja-JP" altLang="en-US"/>
          </a:p>
        </p:txBody>
      </p:sp>
    </p:spTree>
    <p:extLst>
      <p:ext uri="{BB962C8B-B14F-4D97-AF65-F5344CB8AC3E}">
        <p14:creationId xmlns:p14="http://schemas.microsoft.com/office/powerpoint/2010/main" val="934634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r>
              <a:rPr kumimoji="1" lang="ja-JP" altLang="en-US" dirty="0"/>
              <a:t>前ページからの流れですが、罰則の例については多少紹介すれば受講者の関心が深くなるかもしれません。</a:t>
            </a:r>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11</a:t>
            </a:fld>
            <a:endParaRPr kumimoji="1" lang="ja-JP" altLang="en-US"/>
          </a:p>
        </p:txBody>
      </p:sp>
    </p:spTree>
    <p:extLst>
      <p:ext uri="{BB962C8B-B14F-4D97-AF65-F5344CB8AC3E}">
        <p14:creationId xmlns:p14="http://schemas.microsoft.com/office/powerpoint/2010/main" val="1016145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r>
              <a:rPr kumimoji="1" lang="ja-JP" altLang="en-US" dirty="0"/>
              <a:t>このページでは安全衛生管理組織について紹介しています。</a:t>
            </a:r>
            <a:endParaRPr kumimoji="1" lang="en-US" altLang="ja-JP" dirty="0"/>
          </a:p>
          <a:p>
            <a:endParaRPr kumimoji="1" lang="en-US" altLang="ja-JP" dirty="0"/>
          </a:p>
          <a:p>
            <a:r>
              <a:rPr kumimoji="1" lang="ja-JP" altLang="en-US" dirty="0"/>
              <a:t>産業廃棄物処理業の場合としているのは、業種によって総括安全衛生管理者を設置しなければならない従業員数が異なっているためです。</a:t>
            </a:r>
            <a:endParaRPr kumimoji="1" lang="en-US" altLang="ja-JP" dirty="0"/>
          </a:p>
          <a:p>
            <a:endParaRPr kumimoji="1" lang="en-US" altLang="ja-JP" dirty="0"/>
          </a:p>
          <a:p>
            <a:r>
              <a:rPr kumimoji="1" lang="ja-JP" altLang="en-US" dirty="0"/>
              <a:t>一般によく知られている部分だとは思いますが、さっと触れた方が良いと思います。</a:t>
            </a:r>
            <a:endParaRPr kumimoji="1" lang="en-US" altLang="ja-JP" dirty="0"/>
          </a:p>
          <a:p>
            <a:endParaRPr kumimoji="1" lang="en-US" altLang="ja-JP" dirty="0"/>
          </a:p>
          <a:p>
            <a:endParaRPr kumimoji="1" lang="en-US" altLang="ja-JP" dirty="0"/>
          </a:p>
          <a:p>
            <a:endParaRPr kumimoji="1" lang="en-US" altLang="ja-JP" dirty="0"/>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12</a:t>
            </a:fld>
            <a:endParaRPr kumimoji="1" lang="ja-JP" altLang="en-US"/>
          </a:p>
        </p:txBody>
      </p:sp>
    </p:spTree>
    <p:extLst>
      <p:ext uri="{BB962C8B-B14F-4D97-AF65-F5344CB8AC3E}">
        <p14:creationId xmlns:p14="http://schemas.microsoft.com/office/powerpoint/2010/main" val="33130359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r>
              <a:rPr kumimoji="1" lang="ja-JP" altLang="en-US" dirty="0"/>
              <a:t>このページでは、作業標準（作業手順書の方が一般的かも）について紹介しています。</a:t>
            </a:r>
            <a:endParaRPr kumimoji="1" lang="en-US" altLang="ja-JP" dirty="0"/>
          </a:p>
          <a:p>
            <a:endParaRPr kumimoji="1" lang="en-US" altLang="ja-JP" dirty="0"/>
          </a:p>
          <a:p>
            <a:r>
              <a:rPr kumimoji="1" lang="ja-JP" altLang="en-US" dirty="0"/>
              <a:t>導入教育を行う際、教える人によって異なる説明をしてしまうことがあります。</a:t>
            </a:r>
            <a:endParaRPr kumimoji="1" lang="en-US" altLang="ja-JP" dirty="0"/>
          </a:p>
          <a:p>
            <a:r>
              <a:rPr kumimoji="1" lang="ja-JP" altLang="en-US" dirty="0"/>
              <a:t>このようなことを防ぐためと作業の品質を一定にするため作業標準を作ることが一般的です。</a:t>
            </a:r>
            <a:endParaRPr kumimoji="1" lang="en-US" altLang="ja-JP" dirty="0"/>
          </a:p>
          <a:p>
            <a:r>
              <a:rPr kumimoji="1" lang="ja-JP" altLang="en-US" dirty="0"/>
              <a:t>基準局の臨検などの際、この手順書を使用していつ・だれが・だれを対象に教育したという記録を見せれば、すぐに納得していただけると思います。</a:t>
            </a:r>
            <a:endParaRPr kumimoji="1" lang="en-US" altLang="ja-JP" dirty="0"/>
          </a:p>
          <a:p>
            <a:endParaRPr kumimoji="1" lang="en-US" altLang="ja-JP" dirty="0"/>
          </a:p>
          <a:p>
            <a:r>
              <a:rPr kumimoji="1" lang="ja-JP" altLang="en-US" dirty="0"/>
              <a:t>様式については、一例ですので必ずしもこの通りにする必要はありません。</a:t>
            </a:r>
            <a:endParaRPr kumimoji="1" lang="en-US" altLang="ja-JP" dirty="0"/>
          </a:p>
          <a:p>
            <a:r>
              <a:rPr kumimoji="1" lang="ja-JP" altLang="en-US" dirty="0"/>
              <a:t>最近では、ネット上で様式を見ることもできますので、各社の内容によって選べばよいと思います。</a:t>
            </a:r>
            <a:endParaRPr kumimoji="1" lang="en-US" altLang="ja-JP" dirty="0"/>
          </a:p>
          <a:p>
            <a:endParaRPr kumimoji="1" lang="en-US" altLang="ja-JP" dirty="0"/>
          </a:p>
          <a:p>
            <a:r>
              <a:rPr kumimoji="1" lang="ja-JP" altLang="en-US" dirty="0"/>
              <a:t>注意すべきことは、作成する際には必ず実際に作業を行っている人をメンバーに入れることです。</a:t>
            </a:r>
            <a:endParaRPr kumimoji="1" lang="en-US" altLang="ja-JP" dirty="0"/>
          </a:p>
          <a:p>
            <a:r>
              <a:rPr kumimoji="1" lang="ja-JP" altLang="en-US" dirty="0"/>
              <a:t>時おり事務所の人が作ってしまうようなことが見受けられますが、実態を把握していない場合もあり、勘どころ</a:t>
            </a:r>
            <a:r>
              <a:rPr kumimoji="1" lang="ja-JP" altLang="en-US" dirty="0" err="1"/>
              <a:t>が</a:t>
            </a:r>
            <a:r>
              <a:rPr kumimoji="1" lang="ja-JP" altLang="en-US" dirty="0"/>
              <a:t>明確でないものになってしまうことがあります。</a:t>
            </a:r>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13</a:t>
            </a:fld>
            <a:endParaRPr kumimoji="1" lang="ja-JP" altLang="en-US"/>
          </a:p>
        </p:txBody>
      </p:sp>
    </p:spTree>
    <p:extLst>
      <p:ext uri="{BB962C8B-B14F-4D97-AF65-F5344CB8AC3E}">
        <p14:creationId xmlns:p14="http://schemas.microsoft.com/office/powerpoint/2010/main" val="22853692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r>
              <a:rPr kumimoji="1" lang="ja-JP" altLang="en-US" dirty="0"/>
              <a:t>このページでは緊急事態対応について紹介しています。</a:t>
            </a:r>
            <a:endParaRPr kumimoji="1" lang="en-US" altLang="ja-JP" dirty="0"/>
          </a:p>
          <a:p>
            <a:endParaRPr kumimoji="1" lang="en-US" altLang="ja-JP" dirty="0"/>
          </a:p>
          <a:p>
            <a:r>
              <a:rPr kumimoji="1" lang="ja-JP" altLang="en-US" dirty="0"/>
              <a:t>緊急事態（火災、労働災害、交通事故など）が発生した場合、大半の人は茫然としてしまい適切な対応が取れません。</a:t>
            </a:r>
            <a:endParaRPr kumimoji="1" lang="en-US" altLang="ja-JP" dirty="0"/>
          </a:p>
          <a:p>
            <a:endParaRPr kumimoji="1" lang="en-US" altLang="ja-JP" dirty="0"/>
          </a:p>
          <a:p>
            <a:r>
              <a:rPr kumimoji="1" lang="ja-JP" altLang="en-US" dirty="0"/>
              <a:t>日頃から、自分たちの職場で起こりそうな緊急事態を特定し、対応マニュアルを作成し、訓練を行っていれば適切な対応が取れます。</a:t>
            </a:r>
            <a:endParaRPr kumimoji="1" lang="en-US" altLang="ja-JP" dirty="0"/>
          </a:p>
          <a:p>
            <a:r>
              <a:rPr kumimoji="1" lang="ja-JP" altLang="en-US" dirty="0"/>
              <a:t>最初からあらゆる緊急事態を特定することが難しければ、過去に起きた事故などから、その対応をしていけばよいと思います。</a:t>
            </a:r>
            <a:endParaRPr kumimoji="1" lang="en-US" altLang="ja-JP" dirty="0"/>
          </a:p>
          <a:p>
            <a:endParaRPr kumimoji="1" lang="en-US" altLang="ja-JP" dirty="0"/>
          </a:p>
          <a:p>
            <a:r>
              <a:rPr kumimoji="1" lang="ja-JP" altLang="en-US" dirty="0"/>
              <a:t>訓練については、防火訓練はよく行われていると思いますが、これらを参考にするとよいと思います。</a:t>
            </a:r>
            <a:endParaRPr kumimoji="1" lang="en-US" altLang="ja-JP" dirty="0"/>
          </a:p>
          <a:p>
            <a:endParaRPr kumimoji="1" lang="en-US" altLang="ja-JP" dirty="0"/>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14</a:t>
            </a:fld>
            <a:endParaRPr kumimoji="1" lang="ja-JP" altLang="en-US"/>
          </a:p>
        </p:txBody>
      </p:sp>
    </p:spTree>
    <p:extLst>
      <p:ext uri="{BB962C8B-B14F-4D97-AF65-F5344CB8AC3E}">
        <p14:creationId xmlns:p14="http://schemas.microsoft.com/office/powerpoint/2010/main" val="24885057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r>
              <a:rPr kumimoji="1" lang="ja-JP" altLang="en-US" dirty="0"/>
              <a:t>このページでは、５</a:t>
            </a:r>
            <a:r>
              <a:rPr kumimoji="1" lang="en-US" altLang="ja-JP" dirty="0"/>
              <a:t>S</a:t>
            </a:r>
            <a:r>
              <a:rPr kumimoji="1" lang="ja-JP" altLang="en-US" dirty="0"/>
              <a:t>活動について紹介しています。</a:t>
            </a:r>
            <a:endParaRPr kumimoji="1" lang="en-US" altLang="ja-JP" dirty="0"/>
          </a:p>
          <a:p>
            <a:endParaRPr kumimoji="1" lang="en-US" altLang="ja-JP" dirty="0"/>
          </a:p>
          <a:p>
            <a:r>
              <a:rPr kumimoji="1" lang="ja-JP" altLang="en-US" dirty="0"/>
              <a:t>５</a:t>
            </a:r>
            <a:r>
              <a:rPr kumimoji="1" lang="en-US" altLang="ja-JP" dirty="0"/>
              <a:t>S</a:t>
            </a:r>
            <a:r>
              <a:rPr kumimoji="1" lang="ja-JP" altLang="en-US" dirty="0"/>
              <a:t>活動は、長期にわたって使用していないものなどを捨て（整理）し、必要なものを決められた場所に置く（整頓）と共に、清掃により清潔な状態に保つことにより</a:t>
            </a:r>
            <a:endParaRPr kumimoji="1" lang="en-US" altLang="ja-JP" dirty="0"/>
          </a:p>
          <a:p>
            <a:r>
              <a:rPr kumimoji="1" lang="ja-JP" altLang="en-US" dirty="0"/>
              <a:t>職場の安全・衛生を向上させるとともに、作業効率もよくします。</a:t>
            </a:r>
            <a:endParaRPr kumimoji="1" lang="en-US" altLang="ja-JP" dirty="0"/>
          </a:p>
          <a:p>
            <a:r>
              <a:rPr kumimoji="1" lang="ja-JP" altLang="en-US" dirty="0"/>
              <a:t>さらにこれらを習慣化する（躾）ことにより、従業員の資質も向上します。</a:t>
            </a:r>
            <a:endParaRPr kumimoji="1" lang="en-US" altLang="ja-JP" dirty="0"/>
          </a:p>
          <a:p>
            <a:endParaRPr kumimoji="1" lang="en-US" altLang="ja-JP" dirty="0"/>
          </a:p>
          <a:p>
            <a:r>
              <a:rPr kumimoji="1" lang="ja-JP" altLang="en-US" dirty="0"/>
              <a:t>５</a:t>
            </a:r>
            <a:r>
              <a:rPr kumimoji="1" lang="en-US" altLang="ja-JP" dirty="0"/>
              <a:t>S</a:t>
            </a:r>
            <a:r>
              <a:rPr kumimoji="1" lang="ja-JP" altLang="en-US" dirty="0"/>
              <a:t>が徹底されてくると、職場の見通しもよくなり、設備の油漏れ等の発見も容易になります。</a:t>
            </a:r>
            <a:endParaRPr kumimoji="1" lang="en-US" altLang="ja-JP" dirty="0"/>
          </a:p>
          <a:p>
            <a:r>
              <a:rPr kumimoji="1" lang="ja-JP" altLang="en-US" dirty="0"/>
              <a:t>初めて安全衛生活動に取り組むのなら、私は５</a:t>
            </a:r>
            <a:r>
              <a:rPr kumimoji="1" lang="en-US" altLang="ja-JP" dirty="0"/>
              <a:t>S</a:t>
            </a:r>
            <a:r>
              <a:rPr kumimoji="1" lang="ja-JP" altLang="en-US" dirty="0"/>
              <a:t>をお勧めします。</a:t>
            </a:r>
            <a:endParaRPr kumimoji="1" lang="en-US" altLang="ja-JP" dirty="0"/>
          </a:p>
          <a:p>
            <a:endParaRPr kumimoji="1" lang="en-US" altLang="ja-JP" dirty="0"/>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15</a:t>
            </a:fld>
            <a:endParaRPr kumimoji="1" lang="ja-JP" altLang="en-US"/>
          </a:p>
        </p:txBody>
      </p:sp>
    </p:spTree>
    <p:extLst>
      <p:ext uri="{BB962C8B-B14F-4D97-AF65-F5344CB8AC3E}">
        <p14:creationId xmlns:p14="http://schemas.microsoft.com/office/powerpoint/2010/main" val="4214401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r>
              <a:rPr kumimoji="1" lang="ja-JP" altLang="en-US" dirty="0"/>
              <a:t>このページでは危険予知訓練と危険予知活動について紹介しています。</a:t>
            </a:r>
            <a:endParaRPr kumimoji="1" lang="en-US" altLang="ja-JP" dirty="0"/>
          </a:p>
          <a:p>
            <a:endParaRPr kumimoji="1" lang="en-US" altLang="ja-JP" dirty="0"/>
          </a:p>
          <a:p>
            <a:r>
              <a:rPr kumimoji="1" lang="ja-JP" altLang="en-US" dirty="0"/>
              <a:t>危険予知訓練については、４ラウンド法が良く使われています。</a:t>
            </a:r>
            <a:endParaRPr kumimoji="1" lang="en-US" altLang="ja-JP" dirty="0"/>
          </a:p>
          <a:p>
            <a:r>
              <a:rPr kumimoji="1" lang="ja-JP" altLang="en-US" dirty="0"/>
              <a:t>どんな危険が潜んでいるかを明らかにし、最も危険なポイントを明確にし、対策を立て、自分たちの行動目標を設定し、指差し呼称で確認します。</a:t>
            </a:r>
            <a:endParaRPr kumimoji="1" lang="en-US" altLang="ja-JP" dirty="0"/>
          </a:p>
          <a:p>
            <a:endParaRPr kumimoji="1" lang="en-US" altLang="ja-JP" dirty="0"/>
          </a:p>
          <a:p>
            <a:r>
              <a:rPr kumimoji="1" lang="ja-JP" altLang="en-US" dirty="0"/>
              <a:t>従業員の危険に対する感度を育てるためには良い方法です。</a:t>
            </a:r>
            <a:endParaRPr kumimoji="1" lang="en-US" altLang="ja-JP" dirty="0"/>
          </a:p>
          <a:p>
            <a:r>
              <a:rPr kumimoji="1" lang="ja-JP" altLang="en-US" dirty="0"/>
              <a:t>リスクアセスメントを行う際にも、危険予知訓練により、感度を高めておくことが必要です。</a:t>
            </a:r>
            <a:endParaRPr kumimoji="1" lang="en-US" altLang="ja-JP" dirty="0"/>
          </a:p>
          <a:p>
            <a:endParaRPr kumimoji="1" lang="en-US" altLang="ja-JP" dirty="0"/>
          </a:p>
          <a:p>
            <a:r>
              <a:rPr kumimoji="1" lang="ja-JP" altLang="en-US" dirty="0"/>
              <a:t>危険予知活動は作業前にその日の予定を確認し、その日の危険な作業を特定し、行動目標を立て、指差し呼称で確認します。</a:t>
            </a:r>
            <a:endParaRPr kumimoji="1" lang="en-US" altLang="ja-JP" dirty="0"/>
          </a:p>
          <a:p>
            <a:r>
              <a:rPr kumimoji="1" lang="ja-JP" altLang="en-US" dirty="0"/>
              <a:t>これを記録しておけば、作業標準（作業手順書）を作成するときに役に立ちます。</a:t>
            </a:r>
            <a:endParaRPr kumimoji="1" lang="en-US" altLang="ja-JP" dirty="0"/>
          </a:p>
          <a:p>
            <a:endParaRPr kumimoji="1" lang="en-US" altLang="ja-JP" dirty="0"/>
          </a:p>
          <a:p>
            <a:r>
              <a:rPr kumimoji="1" lang="en-US" altLang="ja-JP" dirty="0"/>
              <a:t>KYT</a:t>
            </a:r>
            <a:r>
              <a:rPr kumimoji="1" lang="ja-JP" altLang="en-US" dirty="0"/>
              <a:t>については、多くの書物が出ていますし、講習会も多く開催されていますので、一度安全担当者等を派遣し、受講することがお勧めです。</a:t>
            </a:r>
            <a:endParaRPr kumimoji="1" lang="en-US" altLang="ja-JP" dirty="0"/>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16</a:t>
            </a:fld>
            <a:endParaRPr kumimoji="1" lang="ja-JP" altLang="en-US"/>
          </a:p>
        </p:txBody>
      </p:sp>
    </p:spTree>
    <p:extLst>
      <p:ext uri="{BB962C8B-B14F-4D97-AF65-F5344CB8AC3E}">
        <p14:creationId xmlns:p14="http://schemas.microsoft.com/office/powerpoint/2010/main" val="6770148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r>
              <a:rPr kumimoji="1" lang="ja-JP" altLang="en-US" dirty="0"/>
              <a:t>このページでは、経営者が取り組まなければならない安全衛生活動について、取り組みやすい順に紹介しています。</a:t>
            </a:r>
            <a:endParaRPr kumimoji="1" lang="en-US" altLang="ja-JP" dirty="0"/>
          </a:p>
          <a:p>
            <a:endParaRPr kumimoji="1" lang="en-US" altLang="ja-JP" dirty="0"/>
          </a:p>
          <a:p>
            <a:r>
              <a:rPr kumimoji="1" lang="ja-JP" altLang="en-US" dirty="0"/>
              <a:t>初めに</a:t>
            </a:r>
            <a:r>
              <a:rPr kumimoji="1" lang="en-US" altLang="ja-JP" dirty="0"/>
              <a:t>phase1</a:t>
            </a:r>
            <a:r>
              <a:rPr kumimoji="1" lang="ja-JP" altLang="en-US" dirty="0"/>
              <a:t>として、今回の教育などを受講することにより、経営者が業界の状況と自社の現状を認識することが必要です。</a:t>
            </a:r>
            <a:endParaRPr kumimoji="1" lang="en-US" altLang="ja-JP" dirty="0"/>
          </a:p>
          <a:p>
            <a:r>
              <a:rPr kumimoji="1" lang="ja-JP" altLang="en-US" dirty="0"/>
              <a:t>次に自社で安全衛生活動に取り組む意思表明をします。</a:t>
            </a:r>
            <a:endParaRPr kumimoji="1" lang="en-US" altLang="ja-JP" dirty="0"/>
          </a:p>
          <a:p>
            <a:r>
              <a:rPr kumimoji="1" lang="ja-JP" altLang="en-US" dirty="0"/>
              <a:t>意思表明の手段として、安全大会や安全祈願を行ったり、規程を作成し公表してもよいと思います。</a:t>
            </a:r>
            <a:endParaRPr kumimoji="1" lang="en-US" altLang="ja-JP" dirty="0"/>
          </a:p>
          <a:p>
            <a:r>
              <a:rPr kumimoji="1" lang="ja-JP" altLang="en-US" dirty="0"/>
              <a:t>これにより経営者の取り組み姿勢を明確にするとともに退路を断ちます。</a:t>
            </a:r>
            <a:endParaRPr kumimoji="1" lang="en-US" altLang="ja-JP" dirty="0"/>
          </a:p>
          <a:p>
            <a:r>
              <a:rPr kumimoji="1" lang="ja-JP" altLang="en-US" dirty="0"/>
              <a:t>さらにこれから安全衛生を担当することになる人を、安全衛生に係る外部教育や衛生管理者などの資格講習を受講させ、従業員の意識改革を図ります。</a:t>
            </a:r>
            <a:endParaRPr kumimoji="1" lang="en-US" altLang="ja-JP" dirty="0"/>
          </a:p>
          <a:p>
            <a:r>
              <a:rPr kumimoji="1" lang="ja-JP" altLang="en-US" dirty="0"/>
              <a:t>外部教育などの受講者や経験者の中から安全衛生推進組織に適した人を選定し、さらに教育を勧め、体制と人員の整備を進めます。</a:t>
            </a:r>
            <a:endParaRPr kumimoji="1" lang="en-US" altLang="ja-JP" dirty="0"/>
          </a:p>
          <a:p>
            <a:r>
              <a:rPr kumimoji="1" lang="ja-JP" altLang="en-US" dirty="0"/>
              <a:t>会社の規模にもよりますが、安全衛生の担当者は必ずしも選任化する必要はありません。</a:t>
            </a:r>
            <a:endParaRPr kumimoji="1" lang="en-US" altLang="ja-JP" dirty="0"/>
          </a:p>
          <a:p>
            <a:endParaRPr kumimoji="1" lang="en-US" altLang="ja-JP" dirty="0"/>
          </a:p>
          <a:p>
            <a:r>
              <a:rPr kumimoji="1" lang="en-US" altLang="ja-JP" dirty="0"/>
              <a:t>Phase2</a:t>
            </a:r>
            <a:r>
              <a:rPr kumimoji="1" lang="ja-JP" altLang="en-US" dirty="0"/>
              <a:t>として、安全朝礼、</a:t>
            </a:r>
            <a:r>
              <a:rPr kumimoji="1" lang="en-US" altLang="ja-JP" dirty="0"/>
              <a:t>KY</a:t>
            </a:r>
            <a:r>
              <a:rPr kumimoji="1" lang="ja-JP" altLang="en-US" dirty="0" err="1"/>
              <a:t>、</a:t>
            </a:r>
            <a:r>
              <a:rPr kumimoji="1" lang="ja-JP" altLang="en-US" dirty="0"/>
              <a:t>５</a:t>
            </a:r>
            <a:r>
              <a:rPr kumimoji="1" lang="en-US" altLang="ja-JP" dirty="0"/>
              <a:t>S</a:t>
            </a:r>
            <a:r>
              <a:rPr kumimoji="1" lang="ja-JP" altLang="en-US" dirty="0" err="1"/>
              <a:t>、</a:t>
            </a:r>
            <a:r>
              <a:rPr kumimoji="1" lang="ja-JP" altLang="en-US" dirty="0"/>
              <a:t>ヒヤリハット、安全衛生パトロール等の中からやりやすいものを選び実行します。</a:t>
            </a:r>
            <a:endParaRPr kumimoji="1" lang="en-US" altLang="ja-JP" dirty="0"/>
          </a:p>
          <a:p>
            <a:r>
              <a:rPr kumimoji="1" lang="ja-JP" altLang="en-US" dirty="0"/>
              <a:t>初めに安全衛生パトロールを行い自社の実態を把握することもよいと思います。</a:t>
            </a:r>
            <a:endParaRPr kumimoji="1" lang="en-US" altLang="ja-JP" dirty="0"/>
          </a:p>
          <a:p>
            <a:r>
              <a:rPr kumimoji="1" lang="ja-JP" altLang="en-US" dirty="0"/>
              <a:t>５</a:t>
            </a:r>
            <a:r>
              <a:rPr kumimoji="1" lang="en-US" altLang="ja-JP" dirty="0"/>
              <a:t>S</a:t>
            </a:r>
            <a:r>
              <a:rPr kumimoji="1" lang="ja-JP" altLang="en-US" dirty="0"/>
              <a:t>が定着したら、</a:t>
            </a:r>
            <a:r>
              <a:rPr kumimoji="1" lang="en-US" altLang="ja-JP" dirty="0"/>
              <a:t>KY</a:t>
            </a:r>
            <a:r>
              <a:rPr kumimoji="1" lang="ja-JP" altLang="en-US" dirty="0"/>
              <a:t>を追加し、</a:t>
            </a:r>
            <a:r>
              <a:rPr kumimoji="1" lang="en-US" altLang="ja-JP" dirty="0"/>
              <a:t>KY</a:t>
            </a:r>
            <a:r>
              <a:rPr kumimoji="1" lang="ja-JP" altLang="en-US" dirty="0"/>
              <a:t>が定着したらヒヤリハットを追加するなど、徐々に拡大していきます。</a:t>
            </a:r>
            <a:endParaRPr kumimoji="1" lang="en-US" altLang="ja-JP" dirty="0"/>
          </a:p>
          <a:p>
            <a:r>
              <a:rPr kumimoji="1" lang="ja-JP" altLang="en-US" dirty="0"/>
              <a:t>並行して、点検表、作業標準、非常事態対応マニュアルなどを徐々に整備していきます。</a:t>
            </a:r>
            <a:endParaRPr kumimoji="1" lang="en-US" altLang="ja-JP" dirty="0"/>
          </a:p>
          <a:p>
            <a:r>
              <a:rPr kumimoji="1" lang="ja-JP" altLang="en-US" dirty="0"/>
              <a:t>作業標準については、必要性の高いものから着手し、徐々に増やしていきます。最初から完璧なものを狙わず、初めは数を揃えることが大切だと思います。</a:t>
            </a:r>
            <a:endParaRPr kumimoji="1" lang="en-US" altLang="ja-JP" dirty="0"/>
          </a:p>
          <a:p>
            <a:r>
              <a:rPr kumimoji="1" lang="ja-JP" altLang="en-US" dirty="0"/>
              <a:t>作っているうちに、作成することに慣れてきますので、そうなったら改訂版を作りレベルを上げていきます。</a:t>
            </a:r>
            <a:endParaRPr kumimoji="1" lang="en-US" altLang="ja-JP" dirty="0"/>
          </a:p>
          <a:p>
            <a:r>
              <a:rPr kumimoji="1" lang="ja-JP" altLang="en-US" dirty="0"/>
              <a:t>これらの資料ができたら、その資料を使って教育を行います。教育を行うことで不具合が見つかり、さらに改定が進んでいきます。</a:t>
            </a:r>
            <a:endParaRPr kumimoji="1" lang="en-US" altLang="ja-JP" dirty="0"/>
          </a:p>
          <a:p>
            <a:r>
              <a:rPr kumimoji="1" lang="ja-JP" altLang="en-US" dirty="0"/>
              <a:t>このころになれば、推進者のレベルも上がり、職場側にも受け皿になる人材が増えてきます。</a:t>
            </a:r>
            <a:endParaRPr kumimoji="1" lang="en-US" altLang="ja-JP" dirty="0"/>
          </a:p>
          <a:p>
            <a:endParaRPr kumimoji="1" lang="en-US" altLang="ja-JP" dirty="0"/>
          </a:p>
          <a:p>
            <a:r>
              <a:rPr kumimoji="1" lang="en-US" altLang="ja-JP" dirty="0"/>
              <a:t>Phase3</a:t>
            </a:r>
            <a:r>
              <a:rPr kumimoji="1" lang="ja-JP" altLang="en-US" dirty="0"/>
              <a:t>として、リスクアセスメントに取り組みます。リスクアセスメントについては、法律で努力義務となっていますので、できるだけ早いうちに一部の作業でも良いので取り組むことをお勧めします。</a:t>
            </a:r>
            <a:endParaRPr kumimoji="1" lang="en-US" altLang="ja-JP" dirty="0"/>
          </a:p>
          <a:p>
            <a:r>
              <a:rPr kumimoji="1" lang="ja-JP" altLang="en-US" dirty="0"/>
              <a:t>これらの活動が定着すれば、会社として安全衛生については標準以上になっていると思います。</a:t>
            </a:r>
            <a:endParaRPr kumimoji="1" lang="en-US" altLang="ja-JP" dirty="0"/>
          </a:p>
          <a:p>
            <a:r>
              <a:rPr kumimoji="1" lang="ja-JP" altLang="en-US" dirty="0"/>
              <a:t>さらに高いレベルを目指すのであれば、安全衛生マネジメントシステムの導入を視野に入れればよいと思います。</a:t>
            </a:r>
            <a:endParaRPr kumimoji="1" lang="en-US" altLang="ja-JP" dirty="0"/>
          </a:p>
          <a:p>
            <a:r>
              <a:rPr kumimoji="1" lang="ja-JP" altLang="en-US" dirty="0"/>
              <a:t>ただし、取得に費用が掛かりますし、維持することも大変です。安全衛生に関する専任者も必要になり、人件費負担も結構大変です。</a:t>
            </a:r>
            <a:endParaRPr kumimoji="1" lang="en-US" altLang="ja-JP" dirty="0"/>
          </a:p>
          <a:p>
            <a:r>
              <a:rPr kumimoji="1" lang="ja-JP" altLang="en-US" dirty="0"/>
              <a:t>このレベルになっても、ゼロ災を達成することは困難です。どれほどシステム化してもヒューマンエラーの問題が残っているからです。</a:t>
            </a:r>
            <a:endParaRPr kumimoji="1" lang="en-US" altLang="ja-JP" dirty="0"/>
          </a:p>
          <a:p>
            <a:r>
              <a:rPr kumimoji="1" lang="ja-JP" altLang="en-US" dirty="0"/>
              <a:t>ヒューマンエラー対策については、航空機業界や医療関係が進んでいます。全日空さん等が講習を行っていますので、興味がある方は受講して下さい。</a:t>
            </a:r>
            <a:endParaRPr kumimoji="1" lang="en-US" altLang="ja-JP" dirty="0"/>
          </a:p>
          <a:p>
            <a:endParaRPr kumimoji="1" lang="en-US" altLang="ja-JP" dirty="0"/>
          </a:p>
          <a:p>
            <a:r>
              <a:rPr kumimoji="1" lang="ja-JP" altLang="en-US" dirty="0"/>
              <a:t>以上で本講習は終わりです。</a:t>
            </a:r>
            <a:endParaRPr kumimoji="1" lang="en-US" altLang="ja-JP" dirty="0"/>
          </a:p>
          <a:p>
            <a:endParaRPr kumimoji="1" lang="en-US" altLang="ja-JP" dirty="0"/>
          </a:p>
          <a:p>
            <a:r>
              <a:rPr kumimoji="1" lang="ja-JP" altLang="en-US" dirty="0"/>
              <a:t>この後に、安全衛生法の一部抜粋を参考として付けてあります。ぜひ一度目を通してください。</a:t>
            </a:r>
            <a:endParaRPr kumimoji="1" lang="en-US" altLang="ja-JP" dirty="0"/>
          </a:p>
          <a:p>
            <a:endParaRPr kumimoji="1" lang="en-US" altLang="ja-JP" dirty="0"/>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17</a:t>
            </a:fld>
            <a:endParaRPr kumimoji="1" lang="ja-JP" altLang="en-US"/>
          </a:p>
        </p:txBody>
      </p:sp>
    </p:spTree>
    <p:extLst>
      <p:ext uri="{BB962C8B-B14F-4D97-AF65-F5344CB8AC3E}">
        <p14:creationId xmlns:p14="http://schemas.microsoft.com/office/powerpoint/2010/main" val="7596744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18</a:t>
            </a:fld>
            <a:endParaRPr kumimoji="1" lang="ja-JP" altLang="en-US"/>
          </a:p>
        </p:txBody>
      </p:sp>
    </p:spTree>
    <p:extLst>
      <p:ext uri="{BB962C8B-B14F-4D97-AF65-F5344CB8AC3E}">
        <p14:creationId xmlns:p14="http://schemas.microsoft.com/office/powerpoint/2010/main" val="2706884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19</a:t>
            </a:fld>
            <a:endParaRPr kumimoji="1" lang="ja-JP" altLang="en-US"/>
          </a:p>
        </p:txBody>
      </p:sp>
    </p:spTree>
    <p:extLst>
      <p:ext uri="{BB962C8B-B14F-4D97-AF65-F5344CB8AC3E}">
        <p14:creationId xmlns:p14="http://schemas.microsoft.com/office/powerpoint/2010/main" val="3999084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r>
              <a:rPr kumimoji="1" lang="ja-JP" altLang="en-US" dirty="0"/>
              <a:t>１．については、厚生労働省のデータを使い産業廃棄物処理業界の令和</a:t>
            </a:r>
            <a:r>
              <a:rPr kumimoji="1" lang="en-US" altLang="ja-JP" dirty="0"/>
              <a:t>2</a:t>
            </a:r>
            <a:r>
              <a:rPr kumimoji="1" lang="ja-JP" altLang="en-US" dirty="0"/>
              <a:t>年の労働災害の状況について示しています。</a:t>
            </a:r>
            <a:endParaRPr kumimoji="1" lang="en-US" altLang="ja-JP" dirty="0"/>
          </a:p>
          <a:p>
            <a:endParaRPr kumimoji="1" lang="en-US" altLang="ja-JP" dirty="0"/>
          </a:p>
          <a:p>
            <a:r>
              <a:rPr kumimoji="1" lang="ja-JP" altLang="en-US" dirty="0"/>
              <a:t>２．については、安全・快適な職場では、このようなことが行われているであろうというイメージを図示しました。</a:t>
            </a:r>
            <a:endParaRPr kumimoji="1" lang="en-US" altLang="ja-JP" dirty="0"/>
          </a:p>
          <a:p>
            <a:endParaRPr kumimoji="1" lang="en-US" altLang="ja-JP" dirty="0"/>
          </a:p>
          <a:p>
            <a:r>
              <a:rPr kumimoji="1" lang="ja-JP" altLang="en-US" dirty="0"/>
              <a:t>３．については、安全衛生規程の必要性、労働安全衛生法の概要、安全衛生推進組織、作業標準、非常事態対応、５</a:t>
            </a:r>
            <a:r>
              <a:rPr kumimoji="1" lang="en-US" altLang="ja-JP" dirty="0"/>
              <a:t>S</a:t>
            </a:r>
            <a:r>
              <a:rPr kumimoji="1" lang="ja-JP" altLang="en-US" dirty="0" err="1"/>
              <a:t>、</a:t>
            </a:r>
            <a:r>
              <a:rPr kumimoji="1" lang="en-US" altLang="ja-JP" dirty="0"/>
              <a:t>KY</a:t>
            </a:r>
            <a:r>
              <a:rPr kumimoji="1" lang="ja-JP" altLang="en-US" dirty="0"/>
              <a:t>について紹介しました。</a:t>
            </a:r>
            <a:endParaRPr kumimoji="1" lang="en-US" altLang="ja-JP" dirty="0"/>
          </a:p>
          <a:p>
            <a:r>
              <a:rPr kumimoji="1" lang="ja-JP" altLang="en-US" dirty="0"/>
              <a:t>　　安全衛生活動のすべてを紹介できたわけではなく、代表的なものについて取り上げました。</a:t>
            </a:r>
            <a:endParaRPr kumimoji="1" lang="en-US" altLang="ja-JP" dirty="0"/>
          </a:p>
          <a:p>
            <a:r>
              <a:rPr kumimoji="1" lang="ja-JP" altLang="en-US" dirty="0"/>
              <a:t>　　したがって、これらをすべて実行していればよいというものではありません。</a:t>
            </a:r>
            <a:endParaRPr kumimoji="1" lang="en-US" altLang="ja-JP" dirty="0"/>
          </a:p>
          <a:p>
            <a:r>
              <a:rPr kumimoji="1" lang="ja-JP" altLang="en-US" dirty="0"/>
              <a:t>　　安全衛生規程を作成し、体系的に安全衛生活動を進めていただきたいとの思いから、安全衛生規程を最初に取り上げました。</a:t>
            </a:r>
            <a:endParaRPr kumimoji="1" lang="en-US" altLang="ja-JP" dirty="0"/>
          </a:p>
          <a:p>
            <a:endParaRPr kumimoji="1" lang="en-US" altLang="ja-JP" dirty="0"/>
          </a:p>
          <a:p>
            <a:r>
              <a:rPr kumimoji="1" lang="ja-JP" altLang="en-US" dirty="0"/>
              <a:t>４．については、これから安全衛生活動を始めようという経営者を想定して、取り組むべきこととその順番を示しました。</a:t>
            </a:r>
            <a:endParaRPr kumimoji="1" lang="en-US" altLang="ja-JP" dirty="0"/>
          </a:p>
          <a:p>
            <a:r>
              <a:rPr kumimoji="1" lang="ja-JP" altLang="en-US" dirty="0"/>
              <a:t>　　多くの経営者は既に何らかの取り組みをしていると思われるますので、これが参考になれば幸いです。</a:t>
            </a:r>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2</a:t>
            </a:fld>
            <a:endParaRPr kumimoji="1" lang="ja-JP" altLang="en-US"/>
          </a:p>
        </p:txBody>
      </p:sp>
    </p:spTree>
    <p:extLst>
      <p:ext uri="{BB962C8B-B14F-4D97-AF65-F5344CB8AC3E}">
        <p14:creationId xmlns:p14="http://schemas.microsoft.com/office/powerpoint/2010/main" val="15729799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20</a:t>
            </a:fld>
            <a:endParaRPr kumimoji="1" lang="ja-JP" altLang="en-US"/>
          </a:p>
        </p:txBody>
      </p:sp>
    </p:spTree>
    <p:extLst>
      <p:ext uri="{BB962C8B-B14F-4D97-AF65-F5344CB8AC3E}">
        <p14:creationId xmlns:p14="http://schemas.microsoft.com/office/powerpoint/2010/main" val="2598799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21</a:t>
            </a:fld>
            <a:endParaRPr kumimoji="1" lang="ja-JP" altLang="en-US"/>
          </a:p>
        </p:txBody>
      </p:sp>
    </p:spTree>
    <p:extLst>
      <p:ext uri="{BB962C8B-B14F-4D97-AF65-F5344CB8AC3E}">
        <p14:creationId xmlns:p14="http://schemas.microsoft.com/office/powerpoint/2010/main" val="12145335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22</a:t>
            </a:fld>
            <a:endParaRPr kumimoji="1" lang="ja-JP" altLang="en-US"/>
          </a:p>
        </p:txBody>
      </p:sp>
    </p:spTree>
    <p:extLst>
      <p:ext uri="{BB962C8B-B14F-4D97-AF65-F5344CB8AC3E}">
        <p14:creationId xmlns:p14="http://schemas.microsoft.com/office/powerpoint/2010/main" val="6679807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23</a:t>
            </a:fld>
            <a:endParaRPr kumimoji="1" lang="ja-JP" altLang="en-US"/>
          </a:p>
        </p:txBody>
      </p:sp>
    </p:spTree>
    <p:extLst>
      <p:ext uri="{BB962C8B-B14F-4D97-AF65-F5344CB8AC3E}">
        <p14:creationId xmlns:p14="http://schemas.microsoft.com/office/powerpoint/2010/main" val="1639356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24</a:t>
            </a:fld>
            <a:endParaRPr kumimoji="1" lang="ja-JP" altLang="en-US"/>
          </a:p>
        </p:txBody>
      </p:sp>
    </p:spTree>
    <p:extLst>
      <p:ext uri="{BB962C8B-B14F-4D97-AF65-F5344CB8AC3E}">
        <p14:creationId xmlns:p14="http://schemas.microsoft.com/office/powerpoint/2010/main" val="2013711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25</a:t>
            </a:fld>
            <a:endParaRPr kumimoji="1" lang="ja-JP" altLang="en-US"/>
          </a:p>
        </p:txBody>
      </p:sp>
    </p:spTree>
    <p:extLst>
      <p:ext uri="{BB962C8B-B14F-4D97-AF65-F5344CB8AC3E}">
        <p14:creationId xmlns:p14="http://schemas.microsoft.com/office/powerpoint/2010/main" val="21534240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26</a:t>
            </a:fld>
            <a:endParaRPr kumimoji="1" lang="ja-JP" altLang="en-US"/>
          </a:p>
        </p:txBody>
      </p:sp>
    </p:spTree>
    <p:extLst>
      <p:ext uri="{BB962C8B-B14F-4D97-AF65-F5344CB8AC3E}">
        <p14:creationId xmlns:p14="http://schemas.microsoft.com/office/powerpoint/2010/main" val="272300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ー 1">
            <a:extLst>
              <a:ext uri="{FF2B5EF4-FFF2-40B4-BE49-F238E27FC236}">
                <a16:creationId xmlns:a16="http://schemas.microsoft.com/office/drawing/2014/main" id="{23730BC7-8540-17B1-DC32-E7C3222CBFAE}"/>
              </a:ext>
            </a:extLst>
          </p:cNvPr>
          <p:cNvSpPr>
            <a:spLocks noGrp="1" noRot="1" noChangeAspect="1" noChangeArrowheads="1" noTextEdit="1"/>
          </p:cNvSpPr>
          <p:nvPr>
            <p:ph type="sldImg"/>
          </p:nvPr>
        </p:nvSpPr>
        <p:spPr>
          <a:ln/>
        </p:spPr>
      </p:sp>
      <p:sp>
        <p:nvSpPr>
          <p:cNvPr id="39939" name="ノート プレースホルダー 2">
            <a:extLst>
              <a:ext uri="{FF2B5EF4-FFF2-40B4-BE49-F238E27FC236}">
                <a16:creationId xmlns:a16="http://schemas.microsoft.com/office/drawing/2014/main" id="{34CEF647-98AB-8ACE-E15D-45A5F9C7F987}"/>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latin typeface="Arial" panose="020B0604020202020204" pitchFamily="34" charset="0"/>
            </a:endParaRPr>
          </a:p>
        </p:txBody>
      </p:sp>
      <p:sp>
        <p:nvSpPr>
          <p:cNvPr id="39940" name="日付プレースホルダー 3">
            <a:extLst>
              <a:ext uri="{FF2B5EF4-FFF2-40B4-BE49-F238E27FC236}">
                <a16:creationId xmlns:a16="http://schemas.microsoft.com/office/drawing/2014/main" id="{040B53A4-5E49-92C4-6529-FCE6091B83AB}"/>
              </a:ext>
            </a:extLst>
          </p:cNvPr>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fontAlgn="base">
              <a:spcBef>
                <a:spcPct val="0"/>
              </a:spcBef>
              <a:spcAft>
                <a:spcPct val="0"/>
              </a:spcAft>
            </a:pPr>
            <a:endParaRPr lang="ja-JP" altLang="en-US">
              <a:latin typeface="Times New Roman" panose="02020603050405020304" pitchFamily="18" charset="0"/>
              <a:ea typeface="ＭＳ Ｐゴシック" panose="020B0600070205080204" pitchFamily="50" charset="-128"/>
            </a:endParaRPr>
          </a:p>
        </p:txBody>
      </p:sp>
      <p:sp>
        <p:nvSpPr>
          <p:cNvPr id="39941" name="スライド番号プレースホルダー 4">
            <a:extLst>
              <a:ext uri="{FF2B5EF4-FFF2-40B4-BE49-F238E27FC236}">
                <a16:creationId xmlns:a16="http://schemas.microsoft.com/office/drawing/2014/main" id="{4ACA750A-A5A8-C176-0A65-38B49F6A28C5}"/>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lgn="ctr">
              <a:spcBef>
                <a:spcPct val="0"/>
              </a:spcBef>
            </a:pPr>
            <a:fld id="{4F48D300-3917-4C39-82A0-5506AB50B838}" type="slidenum">
              <a:rPr lang="ja-JP" altLang="en-US" smtClean="0">
                <a:latin typeface="Times New Roman" panose="02020603050405020304" pitchFamily="18" charset="0"/>
                <a:ea typeface="ＭＳ Ｐゴシック" panose="020B0600070205080204" pitchFamily="50" charset="-128"/>
              </a:rPr>
              <a:pPr algn="ctr">
                <a:spcBef>
                  <a:spcPct val="0"/>
                </a:spcBef>
              </a:pPr>
              <a:t>27</a:t>
            </a:fld>
            <a:endParaRPr lang="ja-JP" altLang="en-US">
              <a:latin typeface="Times New Roman" panose="02020603050405020304" pitchFamily="18" charset="0"/>
              <a:ea typeface="ＭＳ Ｐゴシック" panose="020B0600070205080204"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このページは最近の産業廃棄物処理業界における労働災害の状況を表しています。</a:t>
            </a:r>
            <a:endParaRPr kumimoji="1" lang="en-US" altLang="ja-JP" dirty="0"/>
          </a:p>
          <a:p>
            <a:r>
              <a:rPr kumimoji="1" lang="ja-JP" altLang="en-US" dirty="0"/>
              <a:t>データの出典は厚生労働省の「職場の安全サイト」からで、以後多くのデータをここから取り出しています。（→基本的に、右下に出典を示してあります。）</a:t>
            </a:r>
            <a:endParaRPr kumimoji="1" lang="en-US" altLang="ja-JP" dirty="0"/>
          </a:p>
          <a:p>
            <a:endParaRPr kumimoji="1" lang="en-US" altLang="ja-JP" dirty="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a:ea typeface="ＭＳ Ｐ明朝" charset="-128"/>
              </a:rPr>
              <a:t>死亡者数及び死傷者数は、いずれも新型コロナウイルス感染症へのり患による労働災害を除いたものです。</a:t>
            </a:r>
            <a:endParaRPr lang="en-US" altLang="ja-JP" dirty="0">
              <a:ea typeface="ＭＳ Ｐ明朝"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a:ea typeface="ＭＳ Ｐ明朝"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a:ea typeface="ＭＳ Ｐ明朝" charset="-128"/>
              </a:rPr>
              <a:t>左のグラフは休業４日以上の災害件数を表しており、増加傾向にあることが読み取れます。令和３年が減少したのは新型コロナ感染者が多かったためと考えられます。</a:t>
            </a:r>
          </a:p>
          <a:p>
            <a:endParaRPr kumimoji="1" lang="en-US" altLang="ja-JP" dirty="0"/>
          </a:p>
          <a:p>
            <a:r>
              <a:rPr kumimoji="1" lang="ja-JP" altLang="en-US" dirty="0"/>
              <a:t>右のグラフは死亡災害の件数を表しており、平成２３年からは減少傾向にあるものの、平成２８年から増加傾向となり、令和</a:t>
            </a:r>
            <a:r>
              <a:rPr kumimoji="1" lang="en-US" altLang="ja-JP" dirty="0"/>
              <a:t>3</a:t>
            </a:r>
            <a:r>
              <a:rPr kumimoji="1" lang="ja-JP" altLang="en-US" dirty="0"/>
              <a:t>年からは減少しています。横ばい傾向とも言えます。母数が少ないので、バラついているのだと思います。令和５年では１７人となり、令和４年１５名から２名増加しています。</a:t>
            </a:r>
          </a:p>
          <a:p>
            <a:endParaRPr kumimoji="1" lang="en-US" altLang="ja-JP" dirty="0"/>
          </a:p>
          <a:p>
            <a:r>
              <a:rPr kumimoji="1" lang="ja-JP" altLang="en-US" dirty="0"/>
              <a:t>平成２３年は東日本大震災の影響による死者も含まれており一時的に増加したとも考えられ、この場合は横ばい傾向と言った方がよいと思います。</a:t>
            </a:r>
          </a:p>
        </p:txBody>
      </p:sp>
      <p:sp>
        <p:nvSpPr>
          <p:cNvPr id="4" name="スライド番号プレースホルダー 3"/>
          <p:cNvSpPr>
            <a:spLocks noGrp="1"/>
          </p:cNvSpPr>
          <p:nvPr>
            <p:ph type="sldNum" sz="quarter" idx="10"/>
          </p:nvPr>
        </p:nvSpPr>
        <p:spPr/>
        <p:txBody>
          <a:bodyPr/>
          <a:lstStyle/>
          <a:p>
            <a:fld id="{B90876CE-321E-4E83-A2D9-09ECF3301541}" type="slidenum">
              <a:rPr kumimoji="1" lang="ja-JP" altLang="en-US" smtClean="0"/>
              <a:t>3</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095256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r>
              <a:rPr kumimoji="1" lang="ja-JP" altLang="en-US" dirty="0"/>
              <a:t>このページでは令和５年の「全産業」と「一廃・産廃処理業」の度数率と強度率を比較しています。</a:t>
            </a:r>
            <a:endParaRPr kumimoji="1" lang="en-US" altLang="ja-JP" dirty="0"/>
          </a:p>
          <a:p>
            <a:endParaRPr kumimoji="1" lang="en-US" altLang="ja-JP" dirty="0"/>
          </a:p>
          <a:p>
            <a:r>
              <a:rPr kumimoji="1" lang="ja-JP" altLang="en-US" dirty="0"/>
              <a:t>残念ながら産業廃棄物処理業だけの統計がなく、一般廃棄物処理業とあわせたデータしかなく、しかも事業所規模も１００人以上のものです。</a:t>
            </a:r>
            <a:endParaRPr kumimoji="1" lang="en-US" altLang="ja-JP" dirty="0"/>
          </a:p>
          <a:p>
            <a:r>
              <a:rPr kumimoji="1" lang="ja-JP" altLang="en-US" dirty="0"/>
              <a:t>したがって、１００人以下の事業所を加えれば、さらにデータは悪くなることが想定されます。</a:t>
            </a:r>
            <a:endParaRPr kumimoji="1" lang="en-US" altLang="ja-JP" dirty="0"/>
          </a:p>
          <a:p>
            <a:r>
              <a:rPr kumimoji="1" lang="ja-JP" altLang="en-US" dirty="0"/>
              <a:t>我々の業界の実態を表しているとは言い切れませんが、傾向はわかると思います。</a:t>
            </a:r>
            <a:endParaRPr kumimoji="1" lang="en-US" altLang="ja-JP" dirty="0"/>
          </a:p>
          <a:p>
            <a:endParaRPr kumimoji="1" lang="en-US" altLang="ja-JP" dirty="0"/>
          </a:p>
          <a:p>
            <a:r>
              <a:rPr kumimoji="1" lang="ja-JP" altLang="en-US" dirty="0"/>
              <a:t>度数率と強度率については式の通りですが、度数率は「事故の発生しやすさ」、強度率は「事故が発生した時のケガの重さ」と考えればよいでしょう。</a:t>
            </a:r>
            <a:endParaRPr kumimoji="1" lang="en-US" altLang="ja-JP" dirty="0"/>
          </a:p>
          <a:p>
            <a:endParaRPr kumimoji="1" lang="en-US" altLang="ja-JP" dirty="0"/>
          </a:p>
          <a:p>
            <a:r>
              <a:rPr kumimoji="1" lang="ja-JP" altLang="en-US" dirty="0"/>
              <a:t>ここで強調していただきたいのは、「我々の業界は事故が起こりやすく、事故が起きると重大事故になりやすい」傾向があるということです。</a:t>
            </a:r>
            <a:endParaRPr kumimoji="1" lang="en-US" altLang="ja-JP"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4</a:t>
            </a:fld>
            <a:endParaRPr kumimoji="1" lang="ja-JP" altLang="en-US"/>
          </a:p>
        </p:txBody>
      </p:sp>
    </p:spTree>
    <p:extLst>
      <p:ext uri="{BB962C8B-B14F-4D97-AF65-F5344CB8AC3E}">
        <p14:creationId xmlns:p14="http://schemas.microsoft.com/office/powerpoint/2010/main" val="681940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r>
              <a:rPr kumimoji="1" lang="ja-JP" altLang="en-US" dirty="0"/>
              <a:t>このページでは、令和５年の事業場の規模による災害の発生状況を示しています。</a:t>
            </a:r>
            <a:endParaRPr kumimoji="1" lang="en-US" altLang="ja-JP" dirty="0"/>
          </a:p>
          <a:p>
            <a:endParaRPr kumimoji="1" lang="en-US" altLang="ja-JP" dirty="0"/>
          </a:p>
          <a:p>
            <a:r>
              <a:rPr kumimoji="1" lang="ja-JP" altLang="en-US" dirty="0"/>
              <a:t>左のグラフは休業４日以上の災害の発生状況を示しており、約３／４が５０人未満の事業場で発生しており、この傾向は過去から続いています。</a:t>
            </a:r>
            <a:endParaRPr kumimoji="1" lang="en-US" altLang="ja-JP" dirty="0"/>
          </a:p>
          <a:p>
            <a:endParaRPr kumimoji="1" lang="en-US" altLang="ja-JP" dirty="0"/>
          </a:p>
          <a:p>
            <a:r>
              <a:rPr kumimoji="1" lang="ja-JP" altLang="en-US" dirty="0"/>
              <a:t>右のグラフは死亡災害の発生状況を示しており、やはり９０％近くの災害が５０人未満の事業場で発生しています。</a:t>
            </a:r>
            <a:endParaRPr kumimoji="1" lang="en-US" altLang="ja-JP" dirty="0"/>
          </a:p>
          <a:p>
            <a:r>
              <a:rPr kumimoji="1" lang="ja-JP" altLang="en-US" dirty="0"/>
              <a:t>１００人以上の事業場での死亡災害はほとんどありませんでした。</a:t>
            </a:r>
            <a:endParaRPr kumimoji="1" lang="en-US" altLang="ja-JP" dirty="0"/>
          </a:p>
          <a:p>
            <a:endParaRPr kumimoji="1" lang="en-US" altLang="ja-JP" dirty="0"/>
          </a:p>
          <a:p>
            <a:r>
              <a:rPr kumimoji="1" lang="ja-JP" altLang="en-US" dirty="0"/>
              <a:t>我々の業界は５０人未満の事業場が多くを占めていると思われ、その意味では労働災害の発生が多いことは容易に想像することができますが、中小の企業では安全に対する教育や設備投資が十分に行われていない可能性もあります。</a:t>
            </a:r>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5</a:t>
            </a:fld>
            <a:endParaRPr kumimoji="1" lang="ja-JP" altLang="en-US"/>
          </a:p>
        </p:txBody>
      </p:sp>
    </p:spTree>
    <p:extLst>
      <p:ext uri="{BB962C8B-B14F-4D97-AF65-F5344CB8AC3E}">
        <p14:creationId xmlns:p14="http://schemas.microsoft.com/office/powerpoint/2010/main" val="356438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r>
              <a:rPr kumimoji="1" lang="ja-JP" altLang="en-US" dirty="0"/>
              <a:t>このページでは、令和５年の起因物別の災害の発生状況を示しております。</a:t>
            </a:r>
            <a:endParaRPr kumimoji="1" lang="en-US" altLang="ja-JP" dirty="0"/>
          </a:p>
          <a:p>
            <a:endParaRPr kumimoji="1" lang="en-US" altLang="ja-JP" dirty="0"/>
          </a:p>
          <a:p>
            <a:r>
              <a:rPr kumimoji="1" lang="ja-JP" altLang="en-US" dirty="0"/>
              <a:t>起因物とは、災害をもたらすもととなった機械・装置などのことです。間違いやすいものに加害物があり、加害物とは災害をもたらす直接のもののことです。</a:t>
            </a:r>
            <a:endParaRPr kumimoji="1" lang="en-US" altLang="ja-JP" dirty="0"/>
          </a:p>
          <a:p>
            <a:r>
              <a:rPr kumimoji="1" lang="ja-JP" altLang="en-US" dirty="0"/>
              <a:t>一例をあげれば、クレーンが動いてきて、つり荷に激突された場合、起因物はクレーン、加害物はつり荷ということになります。（→中災防による例）</a:t>
            </a:r>
            <a:endParaRPr kumimoji="1" lang="en-US" altLang="ja-JP" dirty="0"/>
          </a:p>
          <a:p>
            <a:r>
              <a:rPr kumimoji="1" lang="ja-JP" altLang="en-US" dirty="0"/>
              <a:t>起因物の例については、職場の安全サイトなどで確認してください。</a:t>
            </a:r>
            <a:endParaRPr kumimoji="1" lang="en-US" altLang="ja-JP" dirty="0"/>
          </a:p>
          <a:p>
            <a:endParaRPr kumimoji="1" lang="en-US" altLang="ja-JP" dirty="0"/>
          </a:p>
          <a:p>
            <a:r>
              <a:rPr kumimoji="1" lang="ja-JP" altLang="en-US" dirty="0"/>
              <a:t>死傷災害、死亡災害共に動力運搬機（トラック、コンベアなど）によるものが最も多くなっています。</a:t>
            </a:r>
            <a:endParaRPr kumimoji="1" lang="en-US" altLang="ja-JP" dirty="0"/>
          </a:p>
          <a:p>
            <a:r>
              <a:rPr kumimoji="1" lang="ja-JP" altLang="en-US" dirty="0"/>
              <a:t>この傾向は過去から継続しています。</a:t>
            </a:r>
            <a:endParaRPr kumimoji="1" lang="en-US" altLang="ja-JP" dirty="0"/>
          </a:p>
          <a:p>
            <a:endParaRPr kumimoji="1" lang="en-US" altLang="ja-JP" dirty="0"/>
          </a:p>
          <a:p>
            <a:r>
              <a:rPr kumimoji="1" lang="ja-JP" altLang="en-US" dirty="0"/>
              <a:t>死亡災害については、「建設機械等」は死傷災害の割合は低いにもかかわらず、死亡災害が起きています。</a:t>
            </a:r>
            <a:endParaRPr kumimoji="1" lang="en-US" altLang="ja-JP" dirty="0"/>
          </a:p>
          <a:p>
            <a:r>
              <a:rPr kumimoji="1" lang="ja-JP" altLang="en-US" dirty="0"/>
              <a:t>解体用機械、掘削用機械との接触などによる死亡事故には特に注意が必要です。</a:t>
            </a:r>
            <a:endParaRPr kumimoji="1" lang="en-US" altLang="ja-JP"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6</a:t>
            </a:fld>
            <a:endParaRPr kumimoji="1" lang="ja-JP" altLang="en-US"/>
          </a:p>
        </p:txBody>
      </p:sp>
    </p:spTree>
    <p:extLst>
      <p:ext uri="{BB962C8B-B14F-4D97-AF65-F5344CB8AC3E}">
        <p14:creationId xmlns:p14="http://schemas.microsoft.com/office/powerpoint/2010/main" val="884429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r>
              <a:rPr kumimoji="1" lang="ja-JP" altLang="en-US" dirty="0"/>
              <a:t>このページでは、令和５年の事故の型別災害状況を示しています。</a:t>
            </a:r>
            <a:endParaRPr kumimoji="1" lang="en-US" altLang="ja-JP" dirty="0"/>
          </a:p>
          <a:p>
            <a:endParaRPr kumimoji="1" lang="en-US" altLang="ja-JP" dirty="0"/>
          </a:p>
          <a:p>
            <a:r>
              <a:rPr kumimoji="1" lang="ja-JP" altLang="en-US" dirty="0"/>
              <a:t>「墜落・転落」、「はさまれ・巻込まれ」については死傷災害・死亡災害共に多く注意が必要です。</a:t>
            </a:r>
            <a:endParaRPr kumimoji="1" lang="en-US" altLang="ja-JP"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7</a:t>
            </a:fld>
            <a:endParaRPr kumimoji="1" lang="ja-JP" altLang="en-US"/>
          </a:p>
        </p:txBody>
      </p:sp>
    </p:spTree>
    <p:extLst>
      <p:ext uri="{BB962C8B-B14F-4D97-AF65-F5344CB8AC3E}">
        <p14:creationId xmlns:p14="http://schemas.microsoft.com/office/powerpoint/2010/main" val="1598135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r>
              <a:rPr kumimoji="1" lang="ja-JP" altLang="en-US" dirty="0"/>
              <a:t>このページは、安全・快適な職場を維持するために、会社が取り組むべき事などのイメージを示したものです。</a:t>
            </a:r>
            <a:endParaRPr kumimoji="1" lang="en-US" altLang="ja-JP" dirty="0"/>
          </a:p>
          <a:p>
            <a:r>
              <a:rPr kumimoji="1" lang="ja-JP" altLang="en-US" dirty="0"/>
              <a:t>（→私個人の経験による主観）</a:t>
            </a:r>
            <a:endParaRPr kumimoji="1" lang="en-US" altLang="ja-JP" dirty="0"/>
          </a:p>
          <a:p>
            <a:pPr defTabSz="946404">
              <a:defRPr/>
            </a:pPr>
            <a:endParaRPr kumimoji="1" lang="en-US" altLang="ja-JP" dirty="0"/>
          </a:p>
          <a:p>
            <a:pPr defTabSz="946404">
              <a:defRPr/>
            </a:pPr>
            <a:r>
              <a:rPr kumimoji="1" lang="ja-JP" altLang="en-US" dirty="0"/>
              <a:t>安全・快適な職場の条件として、白い枠のことが必要だと思います。</a:t>
            </a:r>
            <a:endParaRPr kumimoji="1" lang="en-US" altLang="ja-JP" dirty="0"/>
          </a:p>
          <a:p>
            <a:pPr defTabSz="946404">
              <a:defRPr/>
            </a:pPr>
            <a:r>
              <a:rPr kumimoji="1" lang="ja-JP" altLang="en-US" dirty="0"/>
              <a:t>　・「作業環境の整備」は必須条件です。事故が起こりにくい作業場の整備には投資も必要ですし、従業員の創意・工夫、安全に対するノウハウの蓄積も必要です。</a:t>
            </a:r>
            <a:endParaRPr kumimoji="1" lang="en-US" altLang="ja-JP" dirty="0"/>
          </a:p>
          <a:p>
            <a:pPr defTabSz="946404">
              <a:defRPr/>
            </a:pPr>
            <a:r>
              <a:rPr kumimoji="1" lang="ja-JP" altLang="en-US" dirty="0"/>
              <a:t>　・「良好な人間関係」がなければ、意思の疎通が不十分になり事故の原因にもなります。また、パワハラの起きているような職場では、従業員のやる気もそがれ、能率も悪くなってしまいます。</a:t>
            </a:r>
            <a:endParaRPr kumimoji="1" lang="en-US" altLang="ja-JP" dirty="0"/>
          </a:p>
          <a:p>
            <a:pPr defTabSz="946404">
              <a:defRPr/>
            </a:pPr>
            <a:r>
              <a:rPr kumimoji="1" lang="ja-JP" altLang="en-US" dirty="0"/>
              <a:t>　・「安全衛生に係る行事」としては、安全大会や安全祈願、安全週間・衛生週間・年末年始安全活動などがあり、従業員の意識を高めるとともに、従業員の一体感を高める効果があります。</a:t>
            </a:r>
          </a:p>
          <a:p>
            <a:endParaRPr kumimoji="1" lang="en-US" altLang="ja-JP" dirty="0"/>
          </a:p>
          <a:p>
            <a:r>
              <a:rPr kumimoji="1" lang="ja-JP" altLang="en-US" dirty="0"/>
              <a:t>法律で決められている事（オレンジ色）はやらなければならないことです。</a:t>
            </a:r>
            <a:endParaRPr kumimoji="1" lang="en-US" altLang="ja-JP" dirty="0"/>
          </a:p>
          <a:p>
            <a:r>
              <a:rPr kumimoji="1" lang="ja-JP" altLang="en-US" dirty="0"/>
              <a:t>　・「安全衛生組織」は従業員数ごとに決められた組織をつくり、決められた管理者等を置き、安全衛生活動を推進させなければなりません。</a:t>
            </a:r>
            <a:endParaRPr kumimoji="1" lang="en-US" altLang="ja-JP" dirty="0"/>
          </a:p>
          <a:p>
            <a:r>
              <a:rPr kumimoji="1" lang="ja-JP" altLang="en-US" dirty="0"/>
              <a:t>　・「安全衛生教育」は新入社員等への教育が義務付けられており、災害の防止にはなくてはならないものです。</a:t>
            </a:r>
            <a:endParaRPr kumimoji="1" lang="en-US" altLang="ja-JP" dirty="0"/>
          </a:p>
          <a:p>
            <a:r>
              <a:rPr kumimoji="1" lang="ja-JP" altLang="en-US" dirty="0"/>
              <a:t>　・「リスクアセスメント」は設備の導入や新しい材料を使う場合等にやらなければならず、リスクがなくなるまで毎年実行する必要があります。</a:t>
            </a:r>
            <a:endParaRPr kumimoji="1" lang="en-US" altLang="ja-JP" dirty="0"/>
          </a:p>
          <a:p>
            <a:endParaRPr kumimoji="1" lang="en-US" altLang="ja-JP" dirty="0"/>
          </a:p>
          <a:p>
            <a:r>
              <a:rPr kumimoji="1" lang="ja-JP" altLang="en-US" dirty="0"/>
              <a:t>安全・快適な職場を構築し、維持するための活動として初期に取り組むべきことがあります。（薄いグリーンの部分）</a:t>
            </a:r>
            <a:endParaRPr kumimoji="1" lang="en-US" altLang="ja-JP" dirty="0"/>
          </a:p>
          <a:p>
            <a:r>
              <a:rPr kumimoji="1" lang="ja-JP" altLang="en-US" dirty="0"/>
              <a:t>　・「朝礼」はトップの方針や目標を伝達するとともに、従業員の体調等を把握するために必要です。</a:t>
            </a:r>
            <a:endParaRPr kumimoji="1" lang="en-US" altLang="ja-JP" dirty="0"/>
          </a:p>
          <a:p>
            <a:r>
              <a:rPr kumimoji="1" lang="ja-JP" altLang="en-US" dirty="0"/>
              <a:t>　・「安全衛生規程」は安全衛生を守るために、必要なことを体系的に整理し、やらなければならないことを明確にするものです。</a:t>
            </a:r>
            <a:endParaRPr kumimoji="1" lang="en-US" altLang="ja-JP" dirty="0"/>
          </a:p>
          <a:p>
            <a:r>
              <a:rPr kumimoji="1" lang="ja-JP" altLang="en-US" dirty="0"/>
              <a:t>　・「５</a:t>
            </a:r>
            <a:r>
              <a:rPr kumimoji="1" lang="en-US" altLang="ja-JP" dirty="0"/>
              <a:t>S</a:t>
            </a:r>
            <a:r>
              <a:rPr kumimoji="1" lang="ja-JP" altLang="en-US" dirty="0"/>
              <a:t>」活動は、職場の整理整頓等を通じ、安全衛生を向上させるとともに、作業の能率を向上させます。</a:t>
            </a:r>
            <a:endParaRPr kumimoji="1" lang="en-US" altLang="ja-JP" dirty="0"/>
          </a:p>
          <a:p>
            <a:r>
              <a:rPr kumimoji="1" lang="ja-JP" altLang="en-US" dirty="0"/>
              <a:t>　・「危険予知活動・訓練」・「ヒヤリハット活動」は従業員の危険に対する感度を引き上げ、災害防止策を提案します。</a:t>
            </a:r>
            <a:endParaRPr kumimoji="1" lang="en-US" altLang="ja-JP" dirty="0"/>
          </a:p>
          <a:p>
            <a:r>
              <a:rPr kumimoji="1" lang="ja-JP" altLang="en-US" dirty="0"/>
              <a:t>　・「安全（衛生）パトロール」は職場のルールが守られているかをチェックし、改善すべきことがあれば提案します。</a:t>
            </a:r>
            <a:endParaRPr kumimoji="1" lang="en-US" altLang="ja-JP" dirty="0"/>
          </a:p>
          <a:p>
            <a:endParaRPr kumimoji="1" lang="en-US" altLang="ja-JP" dirty="0"/>
          </a:p>
          <a:p>
            <a:r>
              <a:rPr kumimoji="1" lang="ja-JP" altLang="en-US" dirty="0"/>
              <a:t>安全・快適な職場を構築する高度な取り組みがあります。（やや濃いグリーンの部分）</a:t>
            </a:r>
            <a:endParaRPr kumimoji="1" lang="en-US" altLang="ja-JP" dirty="0"/>
          </a:p>
          <a:p>
            <a:r>
              <a:rPr kumimoji="1" lang="ja-JP" altLang="en-US" dirty="0"/>
              <a:t>　・「ヒューマンエラー対策」は人間はミスをするものだとの立場から、災害の防止を図ります。</a:t>
            </a:r>
            <a:endParaRPr kumimoji="1" lang="en-US" altLang="ja-JP" dirty="0"/>
          </a:p>
          <a:p>
            <a:r>
              <a:rPr kumimoji="1" lang="ja-JP" altLang="en-US" dirty="0"/>
              <a:t>　・「労働安全衛生マネジメントシステム」の構築は、</a:t>
            </a:r>
            <a:r>
              <a:rPr kumimoji="1" lang="en-US" altLang="ja-JP" dirty="0"/>
              <a:t>PDCA</a:t>
            </a:r>
            <a:r>
              <a:rPr kumimoji="1" lang="ja-JP" altLang="en-US" dirty="0"/>
              <a:t>のサイクルを回しながら、本質的な安全化へ向けてのシステム的な取り組みです。リスクアセスメントがベースになります。</a:t>
            </a:r>
            <a:endParaRPr kumimoji="1" lang="en-US" altLang="ja-JP" dirty="0"/>
          </a:p>
          <a:p>
            <a:endParaRPr kumimoji="1" lang="en-US" altLang="ja-JP" dirty="0"/>
          </a:p>
          <a:p>
            <a:r>
              <a:rPr kumimoji="1" lang="ja-JP" altLang="en-US" dirty="0"/>
              <a:t>これらの活動が合わさったものが、「企業の安全文化」だと思います。初めからすべてができる訳でもなく、一歩一歩着実に積上げていく事が大切です。</a:t>
            </a:r>
            <a:endParaRPr kumimoji="1" lang="en-US" altLang="ja-JP" dirty="0"/>
          </a:p>
          <a:p>
            <a:r>
              <a:rPr kumimoji="1" lang="ja-JP" altLang="en-US" dirty="0"/>
              <a:t>例えば、「労働安全衛生マネジメントシステム」を構築したとしても、ゼロ災が達成できるわけではありません。一つのことを粘り強く続けることが大切です。</a:t>
            </a:r>
            <a:endParaRPr kumimoji="1" lang="en-US" altLang="ja-JP" dirty="0"/>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8</a:t>
            </a:fld>
            <a:endParaRPr kumimoji="1" lang="ja-JP" altLang="en-US"/>
          </a:p>
        </p:txBody>
      </p:sp>
    </p:spTree>
    <p:extLst>
      <p:ext uri="{BB962C8B-B14F-4D97-AF65-F5344CB8AC3E}">
        <p14:creationId xmlns:p14="http://schemas.microsoft.com/office/powerpoint/2010/main" val="392150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8113" y="766763"/>
            <a:ext cx="6823075" cy="3838575"/>
          </a:xfrm>
        </p:spPr>
      </p:sp>
      <p:sp>
        <p:nvSpPr>
          <p:cNvPr id="3" name="ノート プレースホルダー 2"/>
          <p:cNvSpPr>
            <a:spLocks noGrp="1"/>
          </p:cNvSpPr>
          <p:nvPr>
            <p:ph type="body" idx="1"/>
          </p:nvPr>
        </p:nvSpPr>
        <p:spPr/>
        <p:txBody>
          <a:bodyPr/>
          <a:lstStyle/>
          <a:p>
            <a:r>
              <a:rPr kumimoji="1" lang="ja-JP" altLang="en-US" dirty="0"/>
              <a:t>このページでは、安全衛生規程の必要性と安全衛生規程作成支援ツールのことを紹介しています。</a:t>
            </a:r>
            <a:endParaRPr kumimoji="1" lang="en-US" altLang="ja-JP" dirty="0"/>
          </a:p>
          <a:p>
            <a:endParaRPr kumimoji="1" lang="en-US" altLang="ja-JP" dirty="0"/>
          </a:p>
          <a:p>
            <a:r>
              <a:rPr kumimoji="1" lang="ja-JP" altLang="en-US" dirty="0"/>
              <a:t>労働安全衛生法では、事業者の責務と労働者の責務を規定しています。</a:t>
            </a:r>
            <a:endParaRPr kumimoji="1" lang="en-US" altLang="ja-JP" dirty="0"/>
          </a:p>
          <a:p>
            <a:r>
              <a:rPr kumimoji="1" lang="ja-JP" altLang="en-US" dirty="0"/>
              <a:t>この法律には罰則規定があり、事業者が必要なことを行っていない場合、最悪、懲役刑になる場合もあり得ます。</a:t>
            </a:r>
            <a:endParaRPr kumimoji="1" lang="en-US" altLang="ja-JP" dirty="0"/>
          </a:p>
          <a:p>
            <a:r>
              <a:rPr kumimoji="1" lang="ja-JP" altLang="en-US" dirty="0"/>
              <a:t>経営者が懲役刑を受けてしまえば、廃棄物処理法により事業の継続ができなくなる場合もあります。</a:t>
            </a:r>
            <a:endParaRPr kumimoji="1" lang="en-US" altLang="ja-JP" dirty="0"/>
          </a:p>
          <a:p>
            <a:endParaRPr kumimoji="1" lang="en-US" altLang="ja-JP" dirty="0"/>
          </a:p>
          <a:p>
            <a:r>
              <a:rPr kumimoji="1" lang="ja-JP" altLang="en-US" dirty="0"/>
              <a:t>これらのことを防ぐために、安全衛生規程を作成し、それに基づいた安全衛生活動を行うことが必要ですが、漏れの無い安全衛生規程を作成することは初心者にとっては極めて困難です。</a:t>
            </a:r>
            <a:endParaRPr kumimoji="1" lang="en-US" altLang="ja-JP" dirty="0"/>
          </a:p>
          <a:p>
            <a:r>
              <a:rPr kumimoji="1" lang="ja-JP" altLang="en-US" dirty="0"/>
              <a:t>専門家に委託して安全衛生規程を作成することもできますが、かなりの額を支払うことになると思います。</a:t>
            </a:r>
            <a:endParaRPr kumimoji="1" lang="en-US" altLang="ja-JP" dirty="0"/>
          </a:p>
          <a:p>
            <a:endParaRPr kumimoji="1" lang="en-US" altLang="ja-JP" dirty="0"/>
          </a:p>
          <a:p>
            <a:r>
              <a:rPr kumimoji="1" lang="ja-JP" altLang="en-US" dirty="0"/>
              <a:t>全国産業廃棄物連合会では、安全衛生規程支援ツールを準備しており、ホームページから支援ツールを立ち上げ、社名・処理内容・従業員数を入力することにより、安全衛生規程を作成することができるようになっています。</a:t>
            </a:r>
            <a:endParaRPr kumimoji="1" lang="en-US" altLang="ja-JP" dirty="0"/>
          </a:p>
          <a:p>
            <a:r>
              <a:rPr kumimoji="1" lang="ja-JP" altLang="en-US" dirty="0"/>
              <a:t>（→全国産業廃棄物連合会では、実際にこのツールを使って安全衛生規程を作成する講習会の実施を検討中です。）</a:t>
            </a:r>
          </a:p>
        </p:txBody>
      </p:sp>
      <p:sp>
        <p:nvSpPr>
          <p:cNvPr id="4" name="日付プレースホルダー 3"/>
          <p:cNvSpPr>
            <a:spLocks noGrp="1"/>
          </p:cNvSpPr>
          <p:nvPr>
            <p:ph type="dt" idx="10"/>
          </p:nvPr>
        </p:nvSpPr>
        <p:spPr/>
        <p:txBody>
          <a:bodyPr/>
          <a:lstStyle/>
          <a:p>
            <a:endParaRPr kumimoji="1" lang="ja-JP" altLang="en-US"/>
          </a:p>
        </p:txBody>
      </p:sp>
      <p:sp>
        <p:nvSpPr>
          <p:cNvPr id="5" name="スライド番号プレースホルダー 4"/>
          <p:cNvSpPr>
            <a:spLocks noGrp="1"/>
          </p:cNvSpPr>
          <p:nvPr>
            <p:ph type="sldNum" sz="quarter" idx="11"/>
          </p:nvPr>
        </p:nvSpPr>
        <p:spPr/>
        <p:txBody>
          <a:bodyPr/>
          <a:lstStyle/>
          <a:p>
            <a:fld id="{698C5000-616C-473C-AA2A-BD1F265CBDB0}" type="slidenum">
              <a:rPr kumimoji="1" lang="ja-JP" altLang="en-US" smtClean="0"/>
              <a:t>9</a:t>
            </a:fld>
            <a:endParaRPr kumimoji="1" lang="ja-JP" altLang="en-US"/>
          </a:p>
        </p:txBody>
      </p:sp>
    </p:spTree>
    <p:extLst>
      <p:ext uri="{BB962C8B-B14F-4D97-AF65-F5344CB8AC3E}">
        <p14:creationId xmlns:p14="http://schemas.microsoft.com/office/powerpoint/2010/main" val="3078393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795514E-1F0C-494F-8427-105AF15D0C7E}" type="datetime1">
              <a:rPr kumimoji="1" lang="ja-JP" altLang="en-US" smtClean="0"/>
              <a:t>2024/6/5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14EC2ED-0AB1-43E7-B019-B190554BF707}" type="slidenum">
              <a:rPr kumimoji="1" lang="ja-JP" altLang="en-US" smtClean="0"/>
              <a:t>‹#›</a:t>
            </a:fld>
            <a:endParaRPr kumimoji="1" lang="ja-JP" altLang="en-US"/>
          </a:p>
        </p:txBody>
      </p:sp>
    </p:spTree>
    <p:extLst>
      <p:ext uri="{BB962C8B-B14F-4D97-AF65-F5344CB8AC3E}">
        <p14:creationId xmlns:p14="http://schemas.microsoft.com/office/powerpoint/2010/main" val="281600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290887-C016-4C5B-83E9-857F4FE79DE7}" type="datetime1">
              <a:rPr kumimoji="1" lang="ja-JP" altLang="en-US" smtClean="0"/>
              <a:t>2024/6/5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14EC2ED-0AB1-43E7-B019-B190554BF707}" type="slidenum">
              <a:rPr kumimoji="1" lang="ja-JP" altLang="en-US" smtClean="0"/>
              <a:t>‹#›</a:t>
            </a:fld>
            <a:endParaRPr kumimoji="1" lang="ja-JP" altLang="en-US"/>
          </a:p>
        </p:txBody>
      </p:sp>
    </p:spTree>
    <p:extLst>
      <p:ext uri="{BB962C8B-B14F-4D97-AF65-F5344CB8AC3E}">
        <p14:creationId xmlns:p14="http://schemas.microsoft.com/office/powerpoint/2010/main" val="3856751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899"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199"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49224A4-6D87-436F-B180-61DBFFE6EECB}" type="datetime1">
              <a:rPr kumimoji="1" lang="ja-JP" altLang="en-US" smtClean="0"/>
              <a:t>2024/6/5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14EC2ED-0AB1-43E7-B019-B190554BF707}" type="slidenum">
              <a:rPr kumimoji="1" lang="ja-JP" altLang="en-US" smtClean="0"/>
              <a:t>‹#›</a:t>
            </a:fld>
            <a:endParaRPr kumimoji="1" lang="ja-JP" altLang="en-US"/>
          </a:p>
        </p:txBody>
      </p:sp>
    </p:spTree>
    <p:extLst>
      <p:ext uri="{BB962C8B-B14F-4D97-AF65-F5344CB8AC3E}">
        <p14:creationId xmlns:p14="http://schemas.microsoft.com/office/powerpoint/2010/main" val="958379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659856D-F79F-4ABF-8744-234B44904459}" type="datetime1">
              <a:rPr kumimoji="1" lang="ja-JP" altLang="en-US" smtClean="0"/>
              <a:t>2024/6/5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14EC2ED-0AB1-43E7-B019-B190554BF707}" type="slidenum">
              <a:rPr kumimoji="1" lang="ja-JP" altLang="en-US" smtClean="0"/>
              <a:t>‹#›</a:t>
            </a:fld>
            <a:endParaRPr kumimoji="1" lang="ja-JP" altLang="en-US"/>
          </a:p>
        </p:txBody>
      </p:sp>
    </p:spTree>
    <p:extLst>
      <p:ext uri="{BB962C8B-B14F-4D97-AF65-F5344CB8AC3E}">
        <p14:creationId xmlns:p14="http://schemas.microsoft.com/office/powerpoint/2010/main" val="1347031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2"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56A9D16-7FDB-4DCA-A8FC-97CF3466A2DF}" type="datetime1">
              <a:rPr kumimoji="1" lang="ja-JP" altLang="en-US" smtClean="0"/>
              <a:t>2024/6/5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14EC2ED-0AB1-43E7-B019-B190554BF707}" type="slidenum">
              <a:rPr kumimoji="1" lang="ja-JP" altLang="en-US" smtClean="0"/>
              <a:t>‹#›</a:t>
            </a:fld>
            <a:endParaRPr kumimoji="1" lang="ja-JP" altLang="en-US"/>
          </a:p>
        </p:txBody>
      </p:sp>
    </p:spTree>
    <p:extLst>
      <p:ext uri="{BB962C8B-B14F-4D97-AF65-F5344CB8AC3E}">
        <p14:creationId xmlns:p14="http://schemas.microsoft.com/office/powerpoint/2010/main" val="830375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1"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1"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24A6818-8612-47FD-8923-EFF2FE0156A4}" type="datetime1">
              <a:rPr kumimoji="1" lang="ja-JP" altLang="en-US" smtClean="0"/>
              <a:t>2024/6/5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14EC2ED-0AB1-43E7-B019-B190554BF707}" type="slidenum">
              <a:rPr kumimoji="1" lang="ja-JP" altLang="en-US" smtClean="0"/>
              <a:t>‹#›</a:t>
            </a:fld>
            <a:endParaRPr kumimoji="1" lang="ja-JP" altLang="en-US"/>
          </a:p>
        </p:txBody>
      </p:sp>
    </p:spTree>
    <p:extLst>
      <p:ext uri="{BB962C8B-B14F-4D97-AF65-F5344CB8AC3E}">
        <p14:creationId xmlns:p14="http://schemas.microsoft.com/office/powerpoint/2010/main" val="3011601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9"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9" y="2505076"/>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2" y="2505076"/>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140D1E3-014E-4AC8-B174-B147FCDF20FA}" type="datetime1">
              <a:rPr kumimoji="1" lang="ja-JP" altLang="en-US" smtClean="0"/>
              <a:t>2024/6/5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14EC2ED-0AB1-43E7-B019-B190554BF707}" type="slidenum">
              <a:rPr kumimoji="1" lang="ja-JP" altLang="en-US" smtClean="0"/>
              <a:t>‹#›</a:t>
            </a:fld>
            <a:endParaRPr kumimoji="1" lang="ja-JP" altLang="en-US"/>
          </a:p>
        </p:txBody>
      </p:sp>
    </p:spTree>
    <p:extLst>
      <p:ext uri="{BB962C8B-B14F-4D97-AF65-F5344CB8AC3E}">
        <p14:creationId xmlns:p14="http://schemas.microsoft.com/office/powerpoint/2010/main" val="314599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0FC0289-DFA8-4840-A6A9-90FE87E0DF9F}" type="datetime1">
              <a:rPr kumimoji="1" lang="ja-JP" altLang="en-US" smtClean="0"/>
              <a:t>2024/6/5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14EC2ED-0AB1-43E7-B019-B190554BF707}" type="slidenum">
              <a:rPr kumimoji="1" lang="ja-JP" altLang="en-US" smtClean="0"/>
              <a:t>‹#›</a:t>
            </a:fld>
            <a:endParaRPr kumimoji="1" lang="ja-JP" altLang="en-US"/>
          </a:p>
        </p:txBody>
      </p:sp>
    </p:spTree>
    <p:extLst>
      <p:ext uri="{BB962C8B-B14F-4D97-AF65-F5344CB8AC3E}">
        <p14:creationId xmlns:p14="http://schemas.microsoft.com/office/powerpoint/2010/main" val="663368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31456B4-D887-40C9-A07F-DBC8C2F8AD2A}" type="datetime1">
              <a:rPr kumimoji="1" lang="ja-JP" altLang="en-US" smtClean="0"/>
              <a:t>2024/6/5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14EC2ED-0AB1-43E7-B019-B190554BF707}" type="slidenum">
              <a:rPr kumimoji="1" lang="ja-JP" altLang="en-US" smtClean="0"/>
              <a:t>‹#›</a:t>
            </a:fld>
            <a:endParaRPr kumimoji="1" lang="ja-JP" altLang="en-US"/>
          </a:p>
        </p:txBody>
      </p:sp>
    </p:spTree>
    <p:extLst>
      <p:ext uri="{BB962C8B-B14F-4D97-AF65-F5344CB8AC3E}">
        <p14:creationId xmlns:p14="http://schemas.microsoft.com/office/powerpoint/2010/main" val="2047011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90" y="457200"/>
            <a:ext cx="3932236"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90"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CD83C15-F539-4095-83C3-A7E3F7A6EAB4}" type="datetime1">
              <a:rPr kumimoji="1" lang="ja-JP" altLang="en-US" smtClean="0"/>
              <a:t>2024/6/5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14EC2ED-0AB1-43E7-B019-B190554BF707}" type="slidenum">
              <a:rPr kumimoji="1" lang="ja-JP" altLang="en-US" smtClean="0"/>
              <a:t>‹#›</a:t>
            </a:fld>
            <a:endParaRPr kumimoji="1" lang="ja-JP" altLang="en-US"/>
          </a:p>
        </p:txBody>
      </p:sp>
    </p:spTree>
    <p:extLst>
      <p:ext uri="{BB962C8B-B14F-4D97-AF65-F5344CB8AC3E}">
        <p14:creationId xmlns:p14="http://schemas.microsoft.com/office/powerpoint/2010/main" val="3132960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90" y="457200"/>
            <a:ext cx="3932236"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90"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7E6308E-D709-41AE-9022-CA5E4CD683F3}" type="datetime1">
              <a:rPr kumimoji="1" lang="ja-JP" altLang="en-US" smtClean="0"/>
              <a:t>2024/6/5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14EC2ED-0AB1-43E7-B019-B190554BF707}" type="slidenum">
              <a:rPr kumimoji="1" lang="ja-JP" altLang="en-US" smtClean="0"/>
              <a:t>‹#›</a:t>
            </a:fld>
            <a:endParaRPr kumimoji="1" lang="ja-JP" altLang="en-US"/>
          </a:p>
        </p:txBody>
      </p:sp>
    </p:spTree>
    <p:extLst>
      <p:ext uri="{BB962C8B-B14F-4D97-AF65-F5344CB8AC3E}">
        <p14:creationId xmlns:p14="http://schemas.microsoft.com/office/powerpoint/2010/main" val="498699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199"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5152F1-0F76-498D-89D1-CFB8E0C718E0}" type="datetime1">
              <a:rPr kumimoji="1" lang="ja-JP" altLang="en-US" smtClean="0"/>
              <a:t>2024/6/5</a:t>
            </a:fld>
            <a:endParaRPr kumimoji="1" lang="ja-JP" altLang="en-US"/>
          </a:p>
        </p:txBody>
      </p:sp>
      <p:sp>
        <p:nvSpPr>
          <p:cNvPr id="5" name="フッター プレースホルダー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4EC2ED-0AB1-43E7-B019-B190554BF707}" type="slidenum">
              <a:rPr kumimoji="1" lang="ja-JP" altLang="en-US" smtClean="0"/>
              <a:t>‹#›</a:t>
            </a:fld>
            <a:endParaRPr kumimoji="1" lang="ja-JP" altLang="en-US"/>
          </a:p>
        </p:txBody>
      </p:sp>
    </p:spTree>
    <p:extLst>
      <p:ext uri="{BB962C8B-B14F-4D97-AF65-F5344CB8AC3E}">
        <p14:creationId xmlns:p14="http://schemas.microsoft.com/office/powerpoint/2010/main" val="1157676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chor="ctr">
            <a:normAutofit/>
          </a:bodyPr>
          <a:lstStyle/>
          <a:p>
            <a:r>
              <a:rPr kumimoji="1" lang="ja-JP" altLang="en-US" sz="4800" dirty="0"/>
              <a:t>基本的安全衛生活動について</a:t>
            </a:r>
          </a:p>
        </p:txBody>
      </p:sp>
      <p:sp>
        <p:nvSpPr>
          <p:cNvPr id="3" name="サブタイトル 2"/>
          <p:cNvSpPr>
            <a:spLocks noGrp="1"/>
          </p:cNvSpPr>
          <p:nvPr>
            <p:ph type="subTitle" idx="1"/>
          </p:nvPr>
        </p:nvSpPr>
        <p:spPr/>
        <p:txBody>
          <a:bodyPr anchor="b"/>
          <a:lstStyle/>
          <a:p>
            <a:pPr marL="0" marR="0" lvl="0" indent="0" algn="ctr" defTabSz="914400" rtl="0" eaLnBrk="1" fontAlgn="base" latinLnBrk="0" hangingPunct="1">
              <a:lnSpc>
                <a:spcPct val="100000"/>
              </a:lnSpc>
              <a:spcBef>
                <a:spcPct val="20000"/>
              </a:spcBef>
              <a:spcAft>
                <a:spcPct val="0"/>
              </a:spcAft>
              <a:buClrTx/>
              <a:buSzTx/>
              <a:buFont typeface="Arial" charset="0"/>
              <a:buNone/>
              <a:tabLst/>
              <a:defRPr/>
            </a:pPr>
            <a:r>
              <a:rPr kumimoji="1" lang="ja-JP" altLang="en-US" sz="2800" b="0" i="0" u="none" strike="noStrike" kern="1200" cap="none" spc="0" normalizeH="0" baseline="0" noProof="0" dirty="0">
                <a:ln>
                  <a:noFill/>
                </a:ln>
                <a:solidFill>
                  <a:prstClr val="black"/>
                </a:solidFill>
                <a:effectLst/>
                <a:uLnTx/>
                <a:uFillTx/>
                <a:latin typeface="HGP創英角ｺﾞｼｯｸUB" pitchFamily="50" charset="-128"/>
                <a:ea typeface="HGP創英角ｺﾞｼｯｸUB" pitchFamily="50" charset="-128"/>
                <a:cs typeface="+mn-cs"/>
              </a:rPr>
              <a:t>公益社団法人全国産業資源循環連合会</a:t>
            </a:r>
          </a:p>
          <a:p>
            <a:endParaRPr lang="en-US" altLang="ja-JP" dirty="0"/>
          </a:p>
        </p:txBody>
      </p:sp>
      <p:sp>
        <p:nvSpPr>
          <p:cNvPr id="4" name="スライド番号プレースホルダー 3"/>
          <p:cNvSpPr>
            <a:spLocks noGrp="1"/>
          </p:cNvSpPr>
          <p:nvPr>
            <p:ph type="sldNum" sz="quarter" idx="12"/>
          </p:nvPr>
        </p:nvSpPr>
        <p:spPr/>
        <p:txBody>
          <a:bodyPr/>
          <a:lstStyle/>
          <a:p>
            <a:fld id="{214EC2ED-0AB1-43E7-B019-B190554BF707}" type="slidenum">
              <a:rPr kumimoji="1" lang="ja-JP" altLang="en-US" sz="1800" smtClean="0"/>
              <a:t>1</a:t>
            </a:fld>
            <a:endParaRPr kumimoji="1" lang="ja-JP" altLang="en-US" sz="1800" dirty="0"/>
          </a:p>
        </p:txBody>
      </p:sp>
    </p:spTree>
    <p:extLst>
      <p:ext uri="{BB962C8B-B14F-4D97-AF65-F5344CB8AC3E}">
        <p14:creationId xmlns:p14="http://schemas.microsoft.com/office/powerpoint/2010/main" val="1610506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2" y="475657"/>
            <a:ext cx="10515600" cy="800484"/>
          </a:xfrm>
        </p:spPr>
        <p:txBody>
          <a:bodyPr>
            <a:normAutofit/>
          </a:bodyPr>
          <a:lstStyle/>
          <a:p>
            <a:r>
              <a:rPr kumimoji="1" lang="ja-JP" altLang="en-US" sz="3200" dirty="0"/>
              <a:t>３．２　安全衛生法で決められている事</a:t>
            </a:r>
          </a:p>
        </p:txBody>
      </p:sp>
      <p:sp>
        <p:nvSpPr>
          <p:cNvPr id="3" name="コンテンツ プレースホルダー 2"/>
          <p:cNvSpPr>
            <a:spLocks noGrp="1"/>
          </p:cNvSpPr>
          <p:nvPr>
            <p:ph idx="1"/>
          </p:nvPr>
        </p:nvSpPr>
        <p:spPr>
          <a:xfrm>
            <a:off x="838202" y="1276141"/>
            <a:ext cx="10515600" cy="5245239"/>
          </a:xfrm>
        </p:spPr>
        <p:txBody>
          <a:bodyPr/>
          <a:lstStyle/>
          <a:p>
            <a:pPr>
              <a:buFont typeface="Wingdings" panose="05000000000000000000" pitchFamily="2" charset="2"/>
              <a:buChar char="ü"/>
            </a:pPr>
            <a:r>
              <a:rPr kumimoji="1" lang="ja-JP" altLang="en-US" sz="2400" dirty="0"/>
              <a:t>事業者の責務</a:t>
            </a:r>
            <a:endParaRPr kumimoji="1" lang="en-US" altLang="ja-JP" sz="2400" dirty="0"/>
          </a:p>
          <a:p>
            <a:pPr>
              <a:buFont typeface="Wingdings" panose="05000000000000000000" pitchFamily="2" charset="2"/>
              <a:buChar char="ü"/>
            </a:pPr>
            <a:r>
              <a:rPr lang="ja-JP" altLang="en-US" sz="2400" dirty="0"/>
              <a:t>労働者の責務</a:t>
            </a:r>
            <a:endParaRPr lang="en-US" altLang="ja-JP" sz="2400" dirty="0"/>
          </a:p>
          <a:p>
            <a:pPr>
              <a:buFont typeface="Wingdings" panose="05000000000000000000" pitchFamily="2" charset="2"/>
              <a:buChar char="ü"/>
            </a:pPr>
            <a:r>
              <a:rPr lang="ja-JP" altLang="en-US" sz="2400" dirty="0"/>
              <a:t>安全衛生管理体制</a:t>
            </a:r>
            <a:endParaRPr lang="en-US" altLang="ja-JP" sz="2400" dirty="0"/>
          </a:p>
          <a:p>
            <a:pPr marL="0" indent="0">
              <a:buNone/>
            </a:pPr>
            <a:r>
              <a:rPr lang="ja-JP" altLang="en-US" sz="2000" dirty="0">
                <a:solidFill>
                  <a:srgbClr val="00B0F0"/>
                </a:solidFill>
              </a:rPr>
              <a:t>　・総括安全衛生管理者，安全管理者，衛生管理者，安全衛生推進者等，産業医，作業主任者</a:t>
            </a:r>
            <a:endParaRPr lang="en-US" altLang="ja-JP" sz="2000" dirty="0">
              <a:solidFill>
                <a:srgbClr val="00B0F0"/>
              </a:solidFill>
            </a:endParaRPr>
          </a:p>
          <a:p>
            <a:pPr marL="0" indent="0">
              <a:buNone/>
            </a:pPr>
            <a:r>
              <a:rPr lang="ja-JP" altLang="en-US" sz="2000" dirty="0">
                <a:solidFill>
                  <a:srgbClr val="00B0F0"/>
                </a:solidFill>
              </a:rPr>
              <a:t>　・安全委員会，衛生委員会，安全衛生委員会</a:t>
            </a:r>
            <a:endParaRPr lang="en-US" altLang="ja-JP" sz="2000" dirty="0">
              <a:solidFill>
                <a:srgbClr val="00B0F0"/>
              </a:solidFill>
            </a:endParaRPr>
          </a:p>
          <a:p>
            <a:pPr marL="0" indent="0">
              <a:buNone/>
            </a:pPr>
            <a:r>
              <a:rPr lang="ja-JP" altLang="en-US" sz="2000" dirty="0">
                <a:solidFill>
                  <a:srgbClr val="00B0F0"/>
                </a:solidFill>
              </a:rPr>
              <a:t>　・安全管理者等に対する教育等</a:t>
            </a:r>
            <a:endParaRPr lang="en-US" altLang="ja-JP" sz="2000" dirty="0">
              <a:solidFill>
                <a:srgbClr val="00B0F0"/>
              </a:solidFill>
            </a:endParaRPr>
          </a:p>
          <a:p>
            <a:pPr marL="0" indent="0">
              <a:buNone/>
            </a:pPr>
            <a:r>
              <a:rPr lang="ja-JP" altLang="en-US" sz="2000" dirty="0">
                <a:solidFill>
                  <a:srgbClr val="00B0F0"/>
                </a:solidFill>
              </a:rPr>
              <a:t>　・事業者の講ずべき措置等（機械・爆発物・電気・熱・墜落・粉</a:t>
            </a:r>
            <a:r>
              <a:rPr lang="ja-JP" altLang="en-US" sz="2000" dirty="0" err="1">
                <a:solidFill>
                  <a:srgbClr val="00B0F0"/>
                </a:solidFill>
              </a:rPr>
              <a:t>じん</a:t>
            </a:r>
            <a:r>
              <a:rPr lang="ja-JP" altLang="en-US" sz="2000" dirty="0">
                <a:solidFill>
                  <a:srgbClr val="00B0F0"/>
                </a:solidFill>
              </a:rPr>
              <a:t>・換気・採光・休養・避難等）</a:t>
            </a:r>
            <a:endParaRPr lang="en-US" altLang="ja-JP" sz="2000" dirty="0">
              <a:solidFill>
                <a:srgbClr val="00B0F0"/>
              </a:solidFill>
            </a:endParaRPr>
          </a:p>
          <a:p>
            <a:pPr>
              <a:buFont typeface="Wingdings" panose="05000000000000000000" pitchFamily="2" charset="2"/>
              <a:buChar char="ü"/>
            </a:pPr>
            <a:r>
              <a:rPr lang="ja-JP" altLang="en-US" sz="2400" dirty="0"/>
              <a:t>労働者の就業に当たっての措置</a:t>
            </a:r>
            <a:endParaRPr lang="en-US" altLang="ja-JP" sz="2400" dirty="0"/>
          </a:p>
          <a:p>
            <a:pPr marL="0" indent="0">
              <a:buNone/>
            </a:pPr>
            <a:r>
              <a:rPr lang="ja-JP" altLang="en-US" sz="2000" dirty="0"/>
              <a:t>　</a:t>
            </a:r>
            <a:r>
              <a:rPr lang="ja-JP" altLang="en-US" sz="2000" dirty="0">
                <a:solidFill>
                  <a:srgbClr val="00B0F0"/>
                </a:solidFill>
              </a:rPr>
              <a:t>・雇入れ時の教育，職長等の教育，就業制限，中高年者への配慮</a:t>
            </a:r>
            <a:endParaRPr lang="en-US" altLang="ja-JP" sz="2000" dirty="0">
              <a:solidFill>
                <a:srgbClr val="00B0F0"/>
              </a:solidFill>
            </a:endParaRPr>
          </a:p>
          <a:p>
            <a:pPr>
              <a:buFont typeface="Wingdings" panose="05000000000000000000" pitchFamily="2" charset="2"/>
              <a:buChar char="ü"/>
            </a:pPr>
            <a:r>
              <a:rPr lang="ja-JP" altLang="en-US" sz="2400" dirty="0"/>
              <a:t>健康保持増進のための措置</a:t>
            </a:r>
            <a:endParaRPr lang="en-US" altLang="ja-JP" sz="2400" dirty="0"/>
          </a:p>
          <a:p>
            <a:pPr marL="0" indent="0">
              <a:buNone/>
            </a:pPr>
            <a:r>
              <a:rPr lang="ja-JP" altLang="en-US" sz="2000" dirty="0"/>
              <a:t>　</a:t>
            </a:r>
            <a:r>
              <a:rPr lang="ja-JP" altLang="en-US" sz="2000" dirty="0">
                <a:solidFill>
                  <a:srgbClr val="00B0F0"/>
                </a:solidFill>
              </a:rPr>
              <a:t>・作業環境測定，作業の管理，作業時間の管理，健康診断，保健指導，健康教育</a:t>
            </a:r>
            <a:endParaRPr lang="en-US" altLang="ja-JP" sz="2000" dirty="0">
              <a:solidFill>
                <a:srgbClr val="00B0F0"/>
              </a:solidFill>
            </a:endParaRPr>
          </a:p>
          <a:p>
            <a:pPr>
              <a:buFont typeface="Wingdings" panose="05000000000000000000" pitchFamily="2" charset="2"/>
              <a:buChar char="ü"/>
            </a:pPr>
            <a:r>
              <a:rPr lang="ja-JP" altLang="en-US" sz="2400" dirty="0"/>
              <a:t>快適な職場環境の形成のための措置</a:t>
            </a:r>
            <a:endParaRPr lang="en-US" altLang="ja-JP" sz="2400" dirty="0"/>
          </a:p>
          <a:p>
            <a:pPr marL="0" indent="0">
              <a:buNone/>
            </a:pPr>
            <a:endParaRPr lang="en-US" altLang="ja-JP" sz="2000" dirty="0"/>
          </a:p>
          <a:p>
            <a:pPr marL="0" indent="0">
              <a:buNone/>
            </a:pPr>
            <a:endParaRPr lang="en-US" altLang="ja-JP" sz="2400" dirty="0"/>
          </a:p>
          <a:p>
            <a:pPr marL="0"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fld id="{214EC2ED-0AB1-43E7-B019-B190554BF707}" type="slidenum">
              <a:rPr kumimoji="1" lang="ja-JP" altLang="en-US" sz="1800" smtClean="0"/>
              <a:t>10</a:t>
            </a:fld>
            <a:endParaRPr kumimoji="1" lang="ja-JP" altLang="en-US" sz="1800" dirty="0"/>
          </a:p>
        </p:txBody>
      </p:sp>
    </p:spTree>
    <p:extLst>
      <p:ext uri="{BB962C8B-B14F-4D97-AF65-F5344CB8AC3E}">
        <p14:creationId xmlns:p14="http://schemas.microsoft.com/office/powerpoint/2010/main" val="2366740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2" y="803870"/>
            <a:ext cx="10515600" cy="2230734"/>
          </a:xfrm>
        </p:spPr>
        <p:txBody>
          <a:bodyPr>
            <a:normAutofit lnSpcReduction="10000"/>
          </a:bodyPr>
          <a:lstStyle/>
          <a:p>
            <a:pPr>
              <a:buFont typeface="Wingdings" panose="05000000000000000000" pitchFamily="2" charset="2"/>
              <a:buChar char="ü"/>
            </a:pPr>
            <a:r>
              <a:rPr lang="ja-JP" altLang="en-US" sz="2400" dirty="0"/>
              <a:t>安全衛生改善計画</a:t>
            </a:r>
            <a:endParaRPr lang="en-US" altLang="ja-JP" sz="2400" dirty="0"/>
          </a:p>
          <a:p>
            <a:pPr>
              <a:buFont typeface="Wingdings" panose="05000000000000000000" pitchFamily="2" charset="2"/>
              <a:buChar char="ü"/>
            </a:pPr>
            <a:r>
              <a:rPr kumimoji="1" lang="ja-JP" altLang="en-US" sz="2400" dirty="0"/>
              <a:t>使用停止命令等</a:t>
            </a:r>
            <a:endParaRPr kumimoji="1" lang="en-US" altLang="ja-JP" sz="2400" dirty="0"/>
          </a:p>
          <a:p>
            <a:pPr>
              <a:buFont typeface="Wingdings" panose="05000000000000000000" pitchFamily="2" charset="2"/>
              <a:buChar char="ü"/>
            </a:pPr>
            <a:r>
              <a:rPr lang="ja-JP" altLang="en-US" sz="2400" dirty="0"/>
              <a:t>法令等の周知</a:t>
            </a:r>
            <a:endParaRPr lang="en-US" altLang="ja-JP" sz="2400" dirty="0"/>
          </a:p>
          <a:p>
            <a:pPr>
              <a:buFont typeface="Wingdings" panose="05000000000000000000" pitchFamily="2" charset="2"/>
              <a:buChar char="ü"/>
            </a:pPr>
            <a:r>
              <a:rPr lang="ja-JP" altLang="en-US" sz="2400" dirty="0"/>
              <a:t>書類の保存等</a:t>
            </a:r>
            <a:endParaRPr lang="en-US" altLang="ja-JP" sz="2400" dirty="0"/>
          </a:p>
          <a:p>
            <a:pPr>
              <a:buFont typeface="Wingdings" panose="05000000000000000000" pitchFamily="2" charset="2"/>
              <a:buChar char="ü"/>
            </a:pPr>
            <a:r>
              <a:rPr lang="ja-JP" altLang="en-US" sz="2400" dirty="0"/>
              <a:t>罰則</a:t>
            </a:r>
            <a:endParaRPr lang="en-US" altLang="ja-JP" sz="2400" dirty="0"/>
          </a:p>
        </p:txBody>
      </p:sp>
      <p:sp>
        <p:nvSpPr>
          <p:cNvPr id="4" name="テキスト ボックス 3"/>
          <p:cNvSpPr txBox="1"/>
          <p:nvPr/>
        </p:nvSpPr>
        <p:spPr>
          <a:xfrm>
            <a:off x="884256" y="3386296"/>
            <a:ext cx="10379947" cy="2923877"/>
          </a:xfrm>
          <a:prstGeom prst="rect">
            <a:avLst/>
          </a:prstGeom>
          <a:solidFill>
            <a:schemeClr val="accent4">
              <a:lumMod val="40000"/>
              <a:lumOff val="60000"/>
            </a:schemeClr>
          </a:solidFill>
        </p:spPr>
        <p:txBody>
          <a:bodyPr wrap="square" rtlCol="0">
            <a:spAutoFit/>
          </a:bodyPr>
          <a:lstStyle/>
          <a:p>
            <a:r>
              <a:rPr lang="ja-JP" altLang="en-US" sz="2400" dirty="0"/>
              <a:t>罰則の例</a:t>
            </a:r>
            <a:endParaRPr lang="en-US" altLang="ja-JP" sz="2400" dirty="0"/>
          </a:p>
          <a:p>
            <a:r>
              <a:rPr lang="ja-JP" altLang="en-US" sz="2000" dirty="0"/>
              <a:t>　・免許受けた者又は技能講習終了者から作業主任者を選任し、作業指揮をさせなかった場合</a:t>
            </a:r>
            <a:endParaRPr lang="en-US" altLang="ja-JP" sz="2000" dirty="0"/>
          </a:p>
          <a:p>
            <a:r>
              <a:rPr lang="ja-JP" altLang="en-US" sz="2000" dirty="0"/>
              <a:t>　　⇒六月以下の懲役または五十万円以下の罰金</a:t>
            </a:r>
            <a:endParaRPr lang="en-US" altLang="ja-JP" sz="2000" dirty="0"/>
          </a:p>
          <a:p>
            <a:r>
              <a:rPr lang="ja-JP" altLang="en-US" sz="2000" dirty="0"/>
              <a:t>　・クレーンの運転を資格のない者にさせた場合</a:t>
            </a:r>
            <a:endParaRPr lang="en-US" altLang="ja-JP" sz="2000" dirty="0"/>
          </a:p>
          <a:p>
            <a:r>
              <a:rPr lang="ja-JP" altLang="en-US" sz="2000" dirty="0"/>
              <a:t>　　⇒五十万円以下の罰金</a:t>
            </a:r>
            <a:endParaRPr lang="en-US" altLang="ja-JP" sz="2000" dirty="0"/>
          </a:p>
          <a:p>
            <a:r>
              <a:rPr lang="ja-JP" altLang="en-US" sz="2000" dirty="0"/>
              <a:t>　・総括安全衛生管理者，安全管理者，衛生管理者，産業医を選任しなかった場合</a:t>
            </a:r>
            <a:endParaRPr lang="en-US" altLang="ja-JP" sz="2000" dirty="0"/>
          </a:p>
          <a:p>
            <a:r>
              <a:rPr lang="ja-JP" altLang="en-US" sz="2000" dirty="0"/>
              <a:t>　　⇒五十万円以下の罰金</a:t>
            </a:r>
            <a:endParaRPr lang="en-US" altLang="ja-JP" sz="2000" dirty="0"/>
          </a:p>
          <a:p>
            <a:r>
              <a:rPr lang="ja-JP" altLang="en-US" sz="2000" dirty="0"/>
              <a:t>　・安全委員会，衛生委員会を設置しなかった場合</a:t>
            </a:r>
            <a:endParaRPr lang="en-US" altLang="ja-JP" sz="2000" dirty="0"/>
          </a:p>
          <a:p>
            <a:r>
              <a:rPr lang="ja-JP" altLang="en-US" sz="2000" dirty="0"/>
              <a:t>　　 ⇒五十万円以下の罰金</a:t>
            </a:r>
            <a:endParaRPr lang="en-US" altLang="ja-JP" sz="2000" dirty="0"/>
          </a:p>
        </p:txBody>
      </p:sp>
      <p:sp>
        <p:nvSpPr>
          <p:cNvPr id="2" name="スライド番号プレースホルダー 1"/>
          <p:cNvSpPr>
            <a:spLocks noGrp="1"/>
          </p:cNvSpPr>
          <p:nvPr>
            <p:ph type="sldNum" sz="quarter" idx="12"/>
          </p:nvPr>
        </p:nvSpPr>
        <p:spPr/>
        <p:txBody>
          <a:bodyPr/>
          <a:lstStyle/>
          <a:p>
            <a:fld id="{214EC2ED-0AB1-43E7-B019-B190554BF707}" type="slidenum">
              <a:rPr kumimoji="1" lang="ja-JP" altLang="en-US" sz="1800" smtClean="0"/>
              <a:t>11</a:t>
            </a:fld>
            <a:endParaRPr kumimoji="1" lang="ja-JP" altLang="en-US" sz="1800" dirty="0"/>
          </a:p>
        </p:txBody>
      </p:sp>
    </p:spTree>
    <p:extLst>
      <p:ext uri="{BB962C8B-B14F-4D97-AF65-F5344CB8AC3E}">
        <p14:creationId xmlns:p14="http://schemas.microsoft.com/office/powerpoint/2010/main" val="2052126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838202" y="715566"/>
            <a:ext cx="10515600" cy="700881"/>
          </a:xfrm>
          <a:prstGeom prst="rect">
            <a:avLst/>
          </a:prstGeom>
        </p:spPr>
        <p:txBody>
          <a:bodyPr anchor="ctr">
            <a:normAutofit fontScale="92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a:t>３．３　会社規模による安全衛生管理組織（産業廃棄物処理業の場合）</a:t>
            </a:r>
          </a:p>
        </p:txBody>
      </p:sp>
      <p:graphicFrame>
        <p:nvGraphicFramePr>
          <p:cNvPr id="3" name="コンテンツ プレースホルダー 3"/>
          <p:cNvGraphicFramePr>
            <a:graphicFrameLocks/>
          </p:cNvGraphicFramePr>
          <p:nvPr>
            <p:extLst>
              <p:ext uri="{D42A27DB-BD31-4B8C-83A1-F6EECF244321}">
                <p14:modId xmlns:p14="http://schemas.microsoft.com/office/powerpoint/2010/main" val="1351605002"/>
              </p:ext>
            </p:extLst>
          </p:nvPr>
        </p:nvGraphicFramePr>
        <p:xfrm>
          <a:off x="799144" y="1801273"/>
          <a:ext cx="10515600" cy="4041458"/>
        </p:xfrm>
        <a:graphic>
          <a:graphicData uri="http://schemas.openxmlformats.org/drawingml/2006/table">
            <a:tbl>
              <a:tblPr firstRow="1" bandRow="1">
                <a:tableStyleId>{5C22544A-7EE6-4342-B048-85BDC9FD1C3A}</a:tableStyleId>
              </a:tblPr>
              <a:tblGrid>
                <a:gridCol w="2206452">
                  <a:extLst>
                    <a:ext uri="{9D8B030D-6E8A-4147-A177-3AD203B41FA5}">
                      <a16:colId xmlns:a16="http://schemas.microsoft.com/office/drawing/2014/main" val="20000"/>
                    </a:ext>
                  </a:extLst>
                </a:gridCol>
                <a:gridCol w="8309148">
                  <a:extLst>
                    <a:ext uri="{9D8B030D-6E8A-4147-A177-3AD203B41FA5}">
                      <a16:colId xmlns:a16="http://schemas.microsoft.com/office/drawing/2014/main" val="20001"/>
                    </a:ext>
                  </a:extLst>
                </a:gridCol>
              </a:tblGrid>
              <a:tr h="383858">
                <a:tc>
                  <a:txBody>
                    <a:bodyPr/>
                    <a:lstStyle/>
                    <a:p>
                      <a:pPr algn="ctr"/>
                      <a:r>
                        <a:rPr kumimoji="1" lang="ja-JP" altLang="en-US" sz="1800" dirty="0"/>
                        <a:t>労働者数（人）</a:t>
                      </a:r>
                    </a:p>
                  </a:txBody>
                  <a:tcPr/>
                </a:tc>
                <a:tc>
                  <a:txBody>
                    <a:bodyPr/>
                    <a:lstStyle/>
                    <a:p>
                      <a:pPr algn="ctr"/>
                      <a:r>
                        <a:rPr kumimoji="1" lang="ja-JP" altLang="en-US" sz="1800" dirty="0"/>
                        <a:t>管理組織</a:t>
                      </a:r>
                    </a:p>
                  </a:txBody>
                  <a:tcPr/>
                </a:tc>
                <a:extLst>
                  <a:ext uri="{0D108BD9-81ED-4DB2-BD59-A6C34878D82A}">
                    <a16:rowId xmlns:a16="http://schemas.microsoft.com/office/drawing/2014/main" val="10000"/>
                  </a:ext>
                </a:extLst>
              </a:tr>
              <a:tr h="152400">
                <a:tc>
                  <a:txBody>
                    <a:bodyPr/>
                    <a:lstStyle/>
                    <a:p>
                      <a:pPr algn="ctr"/>
                      <a:r>
                        <a:rPr kumimoji="1" lang="ja-JP" altLang="en-US" sz="1800" dirty="0"/>
                        <a:t>１～９</a:t>
                      </a:r>
                    </a:p>
                  </a:txBody>
                  <a:tcPr anchor="ctr">
                    <a:solidFill>
                      <a:schemeClr val="accent1">
                        <a:lumMod val="20000"/>
                        <a:lumOff val="80000"/>
                      </a:schemeClr>
                    </a:solidFill>
                  </a:tcPr>
                </a:tc>
                <a:tc>
                  <a:txBody>
                    <a:bodyPr/>
                    <a:lstStyle/>
                    <a:p>
                      <a:r>
                        <a:rPr kumimoji="1" lang="ja-JP" altLang="en-US" sz="1800" dirty="0"/>
                        <a:t>事業者　　　　　　　（安全衛生スタッフ）</a:t>
                      </a:r>
                    </a:p>
                  </a:txBody>
                  <a:tcPr>
                    <a:solidFill>
                      <a:schemeClr val="accent1">
                        <a:lumMod val="20000"/>
                        <a:lumOff val="80000"/>
                      </a:schemeClr>
                    </a:solidFill>
                  </a:tcPr>
                </a:tc>
                <a:extLst>
                  <a:ext uri="{0D108BD9-81ED-4DB2-BD59-A6C34878D82A}">
                    <a16:rowId xmlns:a16="http://schemas.microsoft.com/office/drawing/2014/main" val="10001"/>
                  </a:ext>
                </a:extLst>
              </a:tr>
              <a:tr h="777525">
                <a:tc>
                  <a:txBody>
                    <a:bodyPr/>
                    <a:lstStyle/>
                    <a:p>
                      <a:pPr algn="ctr"/>
                      <a:r>
                        <a:rPr kumimoji="1" lang="ja-JP" altLang="en-US" sz="1800" dirty="0"/>
                        <a:t>１０～４９</a:t>
                      </a:r>
                    </a:p>
                  </a:txBody>
                  <a:tcPr anchor="ctr">
                    <a:solidFill>
                      <a:schemeClr val="accent1">
                        <a:lumMod val="20000"/>
                        <a:lumOff val="80000"/>
                      </a:schemeClr>
                    </a:solidFill>
                  </a:tcPr>
                </a:tc>
                <a:tc>
                  <a:txBody>
                    <a:bodyPr/>
                    <a:lstStyle/>
                    <a:p>
                      <a:r>
                        <a:rPr kumimoji="1" lang="ja-JP" altLang="en-US" sz="1800" dirty="0"/>
                        <a:t>　　　　　（選任・指揮）</a:t>
                      </a:r>
                      <a:endParaRPr kumimoji="1" lang="en-US" altLang="ja-JP" sz="1800" dirty="0"/>
                    </a:p>
                    <a:p>
                      <a:r>
                        <a:rPr kumimoji="1" lang="ja-JP" altLang="en-US" sz="1800" dirty="0"/>
                        <a:t>事業者　　　　　　　　安全衛生推進者</a:t>
                      </a:r>
                      <a:endParaRPr kumimoji="1" lang="en-US" altLang="ja-JP" sz="1800" dirty="0"/>
                    </a:p>
                    <a:p>
                      <a:endParaRPr kumimoji="1" lang="ja-JP" altLang="en-US" sz="1800" dirty="0"/>
                    </a:p>
                  </a:txBody>
                  <a:tcPr>
                    <a:solidFill>
                      <a:schemeClr val="accent1">
                        <a:lumMod val="20000"/>
                        <a:lumOff val="80000"/>
                      </a:schemeClr>
                    </a:solidFill>
                  </a:tcPr>
                </a:tc>
                <a:extLst>
                  <a:ext uri="{0D108BD9-81ED-4DB2-BD59-A6C34878D82A}">
                    <a16:rowId xmlns:a16="http://schemas.microsoft.com/office/drawing/2014/main" val="10002"/>
                  </a:ext>
                </a:extLst>
              </a:tr>
              <a:tr h="826135">
                <a:tc>
                  <a:txBody>
                    <a:bodyPr/>
                    <a:lstStyle/>
                    <a:p>
                      <a:pPr algn="ctr"/>
                      <a:r>
                        <a:rPr kumimoji="1" lang="ja-JP" altLang="en-US" sz="1800" dirty="0"/>
                        <a:t>５０～９９</a:t>
                      </a:r>
                    </a:p>
                  </a:txBody>
                  <a:tcPr anchor="ctr">
                    <a:solidFill>
                      <a:schemeClr val="accent1">
                        <a:lumMod val="60000"/>
                        <a:lumOff val="40000"/>
                      </a:schemeClr>
                    </a:solidFill>
                  </a:tcPr>
                </a:tc>
                <a:tc>
                  <a:txBody>
                    <a:bodyPr/>
                    <a:lstStyle/>
                    <a:p>
                      <a:r>
                        <a:rPr kumimoji="1" lang="ja-JP" altLang="en-US" sz="1800" dirty="0"/>
                        <a:t>　　　　　　　　　　産業医</a:t>
                      </a:r>
                      <a:endParaRPr kumimoji="1" lang="en-US" altLang="ja-JP" sz="18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　　　　　　（選任）　　　　　　　　　　　安全管理者</a:t>
                      </a:r>
                      <a:endParaRPr kumimoji="1" lang="en-US" altLang="ja-JP" sz="1800" dirty="0"/>
                    </a:p>
                    <a:p>
                      <a:r>
                        <a:rPr kumimoji="1" lang="ja-JP" altLang="en-US" sz="1800" dirty="0"/>
                        <a:t>事業者</a:t>
                      </a:r>
                      <a:endParaRPr kumimoji="1" lang="en-US" altLang="ja-JP" sz="1800" dirty="0"/>
                    </a:p>
                    <a:p>
                      <a:r>
                        <a:rPr kumimoji="1" lang="ja-JP" altLang="en-US" sz="1800" dirty="0"/>
                        <a:t>　　　　　　　　　　　　　　　　　　　　 　衛生管理者</a:t>
                      </a:r>
                    </a:p>
                  </a:txBody>
                  <a:tcPr>
                    <a:solidFill>
                      <a:schemeClr val="accent1">
                        <a:lumMod val="60000"/>
                        <a:lumOff val="40000"/>
                      </a:schemeClr>
                    </a:solidFill>
                  </a:tcPr>
                </a:tc>
                <a:extLst>
                  <a:ext uri="{0D108BD9-81ED-4DB2-BD59-A6C34878D82A}">
                    <a16:rowId xmlns:a16="http://schemas.microsoft.com/office/drawing/2014/main" val="10003"/>
                  </a:ext>
                </a:extLst>
              </a:tr>
              <a:tr h="405511">
                <a:tc>
                  <a:txBody>
                    <a:bodyPr/>
                    <a:lstStyle/>
                    <a:p>
                      <a:pPr algn="ctr"/>
                      <a:r>
                        <a:rPr kumimoji="1" lang="ja-JP" altLang="en-US" sz="1800" dirty="0"/>
                        <a:t>１００～</a:t>
                      </a:r>
                    </a:p>
                  </a:txBody>
                  <a:tcPr anchor="ctr">
                    <a:solidFill>
                      <a:schemeClr val="accent1">
                        <a:lumMod val="60000"/>
                        <a:lumOff val="40000"/>
                      </a:schemeClr>
                    </a:solidFill>
                  </a:tcPr>
                </a:tc>
                <a:tc>
                  <a:txBody>
                    <a:bodyPr/>
                    <a:lstStyle/>
                    <a:p>
                      <a:r>
                        <a:rPr kumimoji="1" lang="ja-JP" altLang="en-US" sz="1800" dirty="0"/>
                        <a:t>　　　　　　　　　　産業医</a:t>
                      </a:r>
                      <a:endParaRPr kumimoji="1" lang="en-US" altLang="ja-JP" sz="1800" dirty="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t>　　　　　　（選任）　　　　　　　　　　　　　　　　　　　　　（指揮） 　　　</a:t>
                      </a:r>
                      <a:r>
                        <a:rPr kumimoji="1" lang="ja-JP" altLang="en-US" sz="1800" baseline="0" dirty="0"/>
                        <a:t>  </a:t>
                      </a:r>
                      <a:r>
                        <a:rPr kumimoji="1" lang="ja-JP" altLang="en-US" sz="1800" dirty="0"/>
                        <a:t>安全管理者</a:t>
                      </a:r>
                      <a:endParaRPr kumimoji="1" lang="en-US" altLang="ja-JP" sz="1800" dirty="0"/>
                    </a:p>
                    <a:p>
                      <a:r>
                        <a:rPr kumimoji="1" lang="ja-JP" altLang="en-US" sz="1800" dirty="0"/>
                        <a:t>事業者　　　　　　　　　　　　　総括安全衛生管理者</a:t>
                      </a:r>
                      <a:endParaRPr kumimoji="1" lang="en-US" altLang="ja-JP" sz="1800" dirty="0"/>
                    </a:p>
                    <a:p>
                      <a:r>
                        <a:rPr kumimoji="1" lang="ja-JP" altLang="en-US" sz="1800" dirty="0"/>
                        <a:t>　　　　　　　　　　　　　　　　　　　　　　　　　　　　　　　　　　　　　　　　衛生管理者　　　　　　　　　　　　　　　　　　　　　　　　　　　　　　　　　　　　　　　　　　　　　　　　　　　　　　　　　　　　　　　　　　　　　　　　　　　　</a:t>
                      </a:r>
                    </a:p>
                  </a:txBody>
                  <a:tcPr>
                    <a:solidFill>
                      <a:schemeClr val="accent1">
                        <a:lumMod val="60000"/>
                        <a:lumOff val="40000"/>
                      </a:schemeClr>
                    </a:solidFill>
                  </a:tcPr>
                </a:tc>
                <a:extLst>
                  <a:ext uri="{0D108BD9-81ED-4DB2-BD59-A6C34878D82A}">
                    <a16:rowId xmlns:a16="http://schemas.microsoft.com/office/drawing/2014/main" val="10004"/>
                  </a:ext>
                </a:extLst>
              </a:tr>
            </a:tbl>
          </a:graphicData>
        </a:graphic>
      </p:graphicFrame>
      <p:cxnSp>
        <p:nvCxnSpPr>
          <p:cNvPr id="4" name="直線コネクタ 3"/>
          <p:cNvCxnSpPr/>
          <p:nvPr/>
        </p:nvCxnSpPr>
        <p:spPr>
          <a:xfrm>
            <a:off x="3985309" y="4207270"/>
            <a:ext cx="197336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4971989" y="3822002"/>
            <a:ext cx="0" cy="40752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5968720" y="3946013"/>
            <a:ext cx="0" cy="52251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a:off x="5968720" y="3956061"/>
            <a:ext cx="401934"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5968720" y="4468527"/>
            <a:ext cx="401934"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flipV="1">
            <a:off x="4023557" y="3021702"/>
            <a:ext cx="1018770" cy="1004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3966350" y="5395017"/>
            <a:ext cx="1752300" cy="10049"/>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4971989" y="4989148"/>
            <a:ext cx="0" cy="40586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7928150" y="5395016"/>
            <a:ext cx="77372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8701872" y="5144757"/>
            <a:ext cx="0" cy="54261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flipV="1">
            <a:off x="8701873" y="5137823"/>
            <a:ext cx="403909" cy="2394"/>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8701873" y="5687367"/>
            <a:ext cx="403909"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6" name="スライド番号プレースホルダー 15"/>
          <p:cNvSpPr>
            <a:spLocks noGrp="1"/>
          </p:cNvSpPr>
          <p:nvPr>
            <p:ph type="sldNum" sz="quarter" idx="12"/>
          </p:nvPr>
        </p:nvSpPr>
        <p:spPr/>
        <p:txBody>
          <a:bodyPr/>
          <a:lstStyle/>
          <a:p>
            <a:fld id="{214EC2ED-0AB1-43E7-B019-B190554BF707}" type="slidenum">
              <a:rPr kumimoji="1" lang="ja-JP" altLang="en-US" sz="1800" smtClean="0"/>
              <a:t>12</a:t>
            </a:fld>
            <a:endParaRPr kumimoji="1" lang="ja-JP" altLang="en-US" sz="1800"/>
          </a:p>
        </p:txBody>
      </p:sp>
    </p:spTree>
    <p:extLst>
      <p:ext uri="{BB962C8B-B14F-4D97-AF65-F5344CB8AC3E}">
        <p14:creationId xmlns:p14="http://schemas.microsoft.com/office/powerpoint/2010/main" val="1667486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747764" y="579718"/>
            <a:ext cx="10515600" cy="480250"/>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a:t>３．４　作業標準</a:t>
            </a:r>
          </a:p>
        </p:txBody>
      </p:sp>
      <p:sp>
        <p:nvSpPr>
          <p:cNvPr id="3" name="正方形/長方形 2"/>
          <p:cNvSpPr/>
          <p:nvPr/>
        </p:nvSpPr>
        <p:spPr>
          <a:xfrm>
            <a:off x="838201" y="1118052"/>
            <a:ext cx="4956805" cy="830997"/>
          </a:xfrm>
          <a:prstGeom prst="rect">
            <a:avLst/>
          </a:prstGeom>
          <a:solidFill>
            <a:schemeClr val="accent1">
              <a:lumMod val="40000"/>
              <a:lumOff val="60000"/>
            </a:schemeClr>
          </a:solidFill>
          <a:ln>
            <a:solidFill>
              <a:schemeClr val="accent1"/>
            </a:solidFill>
          </a:ln>
        </p:spPr>
        <p:txBody>
          <a:bodyPr wrap="none">
            <a:spAutoFit/>
          </a:bodyPr>
          <a:lstStyle/>
          <a:p>
            <a:pPr algn="ctr"/>
            <a:r>
              <a:rPr lang="ja-JP" altLang="en-US" sz="2400" dirty="0">
                <a:solidFill>
                  <a:srgbClr val="FF0000"/>
                </a:solidFill>
              </a:rPr>
              <a:t>目的</a:t>
            </a:r>
            <a:endParaRPr lang="en-US" altLang="ja-JP" sz="2400" dirty="0">
              <a:solidFill>
                <a:srgbClr val="FF0000"/>
              </a:solidFill>
            </a:endParaRPr>
          </a:p>
          <a:p>
            <a:pPr algn="ctr"/>
            <a:r>
              <a:rPr lang="ja-JP" altLang="en-US" sz="2400" dirty="0"/>
              <a:t>安全・品質・効率を高いレベルで達成</a:t>
            </a:r>
          </a:p>
        </p:txBody>
      </p:sp>
      <p:sp>
        <p:nvSpPr>
          <p:cNvPr id="4" name="正方形/長方形 3"/>
          <p:cNvSpPr/>
          <p:nvPr/>
        </p:nvSpPr>
        <p:spPr>
          <a:xfrm>
            <a:off x="858398" y="2188740"/>
            <a:ext cx="4936608" cy="1200329"/>
          </a:xfrm>
          <a:prstGeom prst="rect">
            <a:avLst/>
          </a:prstGeom>
          <a:solidFill>
            <a:schemeClr val="accent1">
              <a:lumMod val="40000"/>
              <a:lumOff val="60000"/>
            </a:schemeClr>
          </a:solidFill>
          <a:ln>
            <a:solidFill>
              <a:schemeClr val="accent1"/>
            </a:solidFill>
          </a:ln>
        </p:spPr>
        <p:txBody>
          <a:bodyPr wrap="square">
            <a:spAutoFit/>
          </a:bodyPr>
          <a:lstStyle/>
          <a:p>
            <a:pPr algn="ctr"/>
            <a:r>
              <a:rPr lang="ja-JP" altLang="en-US" sz="2400" dirty="0">
                <a:solidFill>
                  <a:srgbClr val="FF0000"/>
                </a:solidFill>
              </a:rPr>
              <a:t>効果</a:t>
            </a:r>
            <a:endParaRPr lang="en-US" altLang="ja-JP" sz="2400" dirty="0">
              <a:solidFill>
                <a:srgbClr val="FF0000"/>
              </a:solidFill>
            </a:endParaRPr>
          </a:p>
          <a:p>
            <a:pPr algn="ctr"/>
            <a:r>
              <a:rPr lang="ja-JP" altLang="en-US" sz="2400" dirty="0"/>
              <a:t>作業方法の継続的改善</a:t>
            </a:r>
            <a:endParaRPr lang="en-US" altLang="ja-JP" sz="2400" dirty="0"/>
          </a:p>
          <a:p>
            <a:pPr algn="ctr"/>
            <a:r>
              <a:rPr lang="ja-JP" altLang="en-US" sz="2400" dirty="0"/>
              <a:t>バラつきのない教育</a:t>
            </a:r>
            <a:endParaRPr lang="en-US" altLang="ja-JP" sz="2400" dirty="0"/>
          </a:p>
        </p:txBody>
      </p:sp>
      <p:sp>
        <p:nvSpPr>
          <p:cNvPr id="5" name="正方形/長方形 4"/>
          <p:cNvSpPr/>
          <p:nvPr/>
        </p:nvSpPr>
        <p:spPr>
          <a:xfrm>
            <a:off x="838202" y="5844005"/>
            <a:ext cx="4956805" cy="467436"/>
          </a:xfrm>
          <a:prstGeom prst="rect">
            <a:avLst/>
          </a:prstGeom>
          <a:solidFill>
            <a:schemeClr val="accent4">
              <a:lumMod val="60000"/>
              <a:lumOff val="40000"/>
            </a:schemeClr>
          </a:solidFill>
          <a:ln>
            <a:solidFill>
              <a:schemeClr val="accent1"/>
            </a:solidFill>
          </a:ln>
        </p:spPr>
        <p:txBody>
          <a:bodyPr wrap="square">
            <a:spAutoFit/>
          </a:bodyPr>
          <a:lstStyle/>
          <a:p>
            <a:pPr algn="ctr"/>
            <a:r>
              <a:rPr lang="ja-JP" altLang="en-US" sz="2400" dirty="0"/>
              <a:t>作業メンバー参加・適宜見直し</a:t>
            </a:r>
          </a:p>
        </p:txBody>
      </p:sp>
      <p:sp>
        <p:nvSpPr>
          <p:cNvPr id="6" name="正方形/長方形 5"/>
          <p:cNvSpPr/>
          <p:nvPr/>
        </p:nvSpPr>
        <p:spPr>
          <a:xfrm>
            <a:off x="6296128" y="1117720"/>
            <a:ext cx="5067719" cy="4524315"/>
          </a:xfrm>
          <a:prstGeom prst="rect">
            <a:avLst/>
          </a:prstGeom>
          <a:solidFill>
            <a:schemeClr val="accent6">
              <a:lumMod val="20000"/>
              <a:lumOff val="80000"/>
            </a:schemeClr>
          </a:solidFill>
          <a:ln>
            <a:solidFill>
              <a:schemeClr val="accent1"/>
            </a:solidFill>
          </a:ln>
        </p:spPr>
        <p:txBody>
          <a:bodyPr wrap="square">
            <a:spAutoFit/>
          </a:bodyPr>
          <a:lstStyle/>
          <a:p>
            <a:pPr algn="ctr"/>
            <a:r>
              <a:rPr lang="ja-JP" altLang="en-US" sz="2400" dirty="0">
                <a:solidFill>
                  <a:srgbClr val="FF0000"/>
                </a:solidFill>
              </a:rPr>
              <a:t>様式（例）</a:t>
            </a:r>
            <a:endParaRPr lang="en-US" altLang="ja-JP" sz="2400" dirty="0">
              <a:solidFill>
                <a:srgbClr val="FF0000"/>
              </a:solidFill>
            </a:endParaRPr>
          </a:p>
          <a:p>
            <a:r>
              <a:rPr lang="ja-JP" altLang="en-US" sz="2400" dirty="0"/>
              <a:t>１．作業名、使用する機械・治工具・</a:t>
            </a:r>
            <a:endParaRPr lang="en-US" altLang="ja-JP" sz="2400" dirty="0"/>
          </a:p>
          <a:p>
            <a:r>
              <a:rPr lang="ja-JP" altLang="en-US" sz="2400" dirty="0"/>
              <a:t>　　保護具、必要な資格等記載</a:t>
            </a:r>
            <a:endParaRPr lang="en-US" altLang="ja-JP" sz="2400" dirty="0"/>
          </a:p>
          <a:p>
            <a:r>
              <a:rPr lang="ja-JP" altLang="en-US" sz="2400" dirty="0"/>
              <a:t>２．ステップ毎に作業順と方法記述</a:t>
            </a:r>
            <a:endParaRPr lang="en-US" altLang="ja-JP" sz="2400" dirty="0"/>
          </a:p>
          <a:p>
            <a:r>
              <a:rPr lang="ja-JP" altLang="en-US" sz="2400" dirty="0"/>
              <a:t>３．巧くゆくためのポイント、勘所、</a:t>
            </a:r>
            <a:endParaRPr lang="en-US" altLang="ja-JP" sz="2400" dirty="0"/>
          </a:p>
          <a:p>
            <a:r>
              <a:rPr lang="ja-JP" altLang="en-US" sz="2400" dirty="0"/>
              <a:t>　　絶対に手抜きしてはならない点</a:t>
            </a:r>
            <a:endParaRPr lang="en-US" altLang="ja-JP" sz="2400" dirty="0"/>
          </a:p>
          <a:p>
            <a:r>
              <a:rPr lang="ja-JP" altLang="en-US" sz="2400" dirty="0"/>
              <a:t>　　を記述</a:t>
            </a:r>
            <a:endParaRPr lang="en-US" altLang="ja-JP" sz="2400" dirty="0"/>
          </a:p>
          <a:p>
            <a:r>
              <a:rPr lang="ja-JP" altLang="en-US" sz="2400" dirty="0"/>
              <a:t>４．使用する機械・治工具の危険性</a:t>
            </a:r>
            <a:endParaRPr lang="en-US" altLang="ja-JP" sz="2400" dirty="0"/>
          </a:p>
          <a:p>
            <a:r>
              <a:rPr lang="ja-JP" altLang="en-US" sz="2400" dirty="0"/>
              <a:t>　　を記述</a:t>
            </a:r>
            <a:endParaRPr lang="en-US" altLang="ja-JP" sz="2400" dirty="0"/>
          </a:p>
          <a:p>
            <a:r>
              <a:rPr lang="ja-JP" altLang="en-US" sz="2400" dirty="0"/>
              <a:t>５．安全装置、工程で危ない点を記述</a:t>
            </a:r>
            <a:endParaRPr lang="en-US" altLang="ja-JP" sz="2400" dirty="0"/>
          </a:p>
          <a:p>
            <a:r>
              <a:rPr lang="ja-JP" altLang="en-US" sz="2400" dirty="0"/>
              <a:t>６．なぜそうするかの理由説明</a:t>
            </a:r>
            <a:endParaRPr lang="en-US" altLang="ja-JP" sz="2400" dirty="0"/>
          </a:p>
          <a:p>
            <a:r>
              <a:rPr lang="ja-JP" altLang="en-US" sz="2400" dirty="0"/>
              <a:t>７．重要ポイント写真を撮って説明</a:t>
            </a:r>
          </a:p>
        </p:txBody>
      </p:sp>
      <p:sp>
        <p:nvSpPr>
          <p:cNvPr id="7" name="正方形/長方形 6"/>
          <p:cNvSpPr/>
          <p:nvPr/>
        </p:nvSpPr>
        <p:spPr>
          <a:xfrm>
            <a:off x="838202" y="3628762"/>
            <a:ext cx="4956805" cy="1200329"/>
          </a:xfrm>
          <a:prstGeom prst="rect">
            <a:avLst/>
          </a:prstGeom>
          <a:solidFill>
            <a:schemeClr val="accent1">
              <a:lumMod val="40000"/>
              <a:lumOff val="60000"/>
            </a:schemeClr>
          </a:solidFill>
          <a:ln>
            <a:solidFill>
              <a:schemeClr val="accent1"/>
            </a:solidFill>
          </a:ln>
        </p:spPr>
        <p:txBody>
          <a:bodyPr wrap="square">
            <a:spAutoFit/>
          </a:bodyPr>
          <a:lstStyle/>
          <a:p>
            <a:pPr algn="ctr"/>
            <a:r>
              <a:rPr lang="ja-JP" altLang="en-US" sz="2400" dirty="0">
                <a:solidFill>
                  <a:srgbClr val="FF0000"/>
                </a:solidFill>
              </a:rPr>
              <a:t>作成</a:t>
            </a:r>
            <a:endParaRPr lang="en-US" altLang="ja-JP" sz="2400" dirty="0">
              <a:solidFill>
                <a:srgbClr val="FF0000"/>
              </a:solidFill>
            </a:endParaRPr>
          </a:p>
          <a:p>
            <a:pPr algn="ctr"/>
            <a:r>
              <a:rPr lang="ja-JP" altLang="en-US" sz="2400" dirty="0"/>
              <a:t>優先度の高いものから</a:t>
            </a:r>
            <a:endParaRPr lang="en-US" altLang="ja-JP" sz="2400" dirty="0"/>
          </a:p>
          <a:p>
            <a:pPr algn="ctr"/>
            <a:r>
              <a:rPr lang="ja-JP" altLang="en-US" sz="2400" dirty="0"/>
              <a:t>自社に適した、統一された様式で</a:t>
            </a:r>
            <a:endParaRPr lang="en-US" altLang="ja-JP" sz="2400" dirty="0"/>
          </a:p>
        </p:txBody>
      </p:sp>
      <p:sp>
        <p:nvSpPr>
          <p:cNvPr id="8" name="テキスト ボックス 7"/>
          <p:cNvSpPr txBox="1"/>
          <p:nvPr/>
        </p:nvSpPr>
        <p:spPr>
          <a:xfrm>
            <a:off x="6296128" y="5836025"/>
            <a:ext cx="5067719" cy="467436"/>
          </a:xfrm>
          <a:prstGeom prst="rect">
            <a:avLst/>
          </a:prstGeom>
          <a:solidFill>
            <a:schemeClr val="accent4">
              <a:lumMod val="60000"/>
              <a:lumOff val="40000"/>
            </a:schemeClr>
          </a:solidFill>
          <a:ln>
            <a:solidFill>
              <a:schemeClr val="accent1"/>
            </a:solidFill>
          </a:ln>
        </p:spPr>
        <p:txBody>
          <a:bodyPr wrap="square" rtlCol="0">
            <a:spAutoFit/>
          </a:bodyPr>
          <a:lstStyle/>
          <a:p>
            <a:pPr algn="ctr"/>
            <a:r>
              <a:rPr kumimoji="1" lang="ja-JP" altLang="en-US" sz="2400" dirty="0"/>
              <a:t>使う人の立場に立った作業手順書</a:t>
            </a:r>
          </a:p>
        </p:txBody>
      </p:sp>
      <p:sp>
        <p:nvSpPr>
          <p:cNvPr id="9" name="上下矢印 8"/>
          <p:cNvSpPr/>
          <p:nvPr/>
        </p:nvSpPr>
        <p:spPr>
          <a:xfrm>
            <a:off x="3125038" y="5054322"/>
            <a:ext cx="301451" cy="587713"/>
          </a:xfrm>
          <a:prstGeom prst="up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右矢印 9"/>
          <p:cNvSpPr/>
          <p:nvPr/>
        </p:nvSpPr>
        <p:spPr>
          <a:xfrm>
            <a:off x="5874746" y="5921434"/>
            <a:ext cx="341644" cy="3068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スライド番号プレースホルダー 10"/>
          <p:cNvSpPr>
            <a:spLocks noGrp="1"/>
          </p:cNvSpPr>
          <p:nvPr>
            <p:ph type="sldNum" sz="quarter" idx="12"/>
          </p:nvPr>
        </p:nvSpPr>
        <p:spPr/>
        <p:txBody>
          <a:bodyPr/>
          <a:lstStyle/>
          <a:p>
            <a:fld id="{214EC2ED-0AB1-43E7-B019-B190554BF707}" type="slidenum">
              <a:rPr kumimoji="1" lang="ja-JP" altLang="en-US" sz="1800" smtClean="0"/>
              <a:t>13</a:t>
            </a:fld>
            <a:endParaRPr kumimoji="1" lang="ja-JP" altLang="en-US" sz="1800" dirty="0"/>
          </a:p>
        </p:txBody>
      </p:sp>
    </p:spTree>
    <p:extLst>
      <p:ext uri="{BB962C8B-B14F-4D97-AF65-F5344CB8AC3E}">
        <p14:creationId xmlns:p14="http://schemas.microsoft.com/office/powerpoint/2010/main" val="25358915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858300" y="731503"/>
            <a:ext cx="10515600" cy="581358"/>
          </a:xfrm>
          <a:prstGeom prst="rect">
            <a:avLst/>
          </a:prstGeom>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a:t>３．５　緊急事態対応マニュアルの作成と訓練の実施</a:t>
            </a:r>
          </a:p>
        </p:txBody>
      </p:sp>
      <p:grpSp>
        <p:nvGrpSpPr>
          <p:cNvPr id="13" name="グループ化 12"/>
          <p:cNvGrpSpPr/>
          <p:nvPr/>
        </p:nvGrpSpPr>
        <p:grpSpPr>
          <a:xfrm>
            <a:off x="1189059" y="1698447"/>
            <a:ext cx="3908809" cy="4421275"/>
            <a:chOff x="542611" y="1286189"/>
            <a:chExt cx="3908809" cy="4421275"/>
          </a:xfrm>
        </p:grpSpPr>
        <p:sp>
          <p:nvSpPr>
            <p:cNvPr id="12" name="角丸四角形 11"/>
            <p:cNvSpPr/>
            <p:nvPr/>
          </p:nvSpPr>
          <p:spPr>
            <a:xfrm>
              <a:off x="542611" y="1286189"/>
              <a:ext cx="3908809" cy="4421275"/>
            </a:xfrm>
            <a:prstGeom prst="roundRect">
              <a:avLst/>
            </a:prstGeom>
            <a:gradFill>
              <a:gsLst>
                <a:gs pos="0">
                  <a:schemeClr val="accent1">
                    <a:lumMod val="20000"/>
                    <a:lumOff val="80000"/>
                  </a:schemeClr>
                </a:gs>
                <a:gs pos="35000">
                  <a:schemeClr val="accent6">
                    <a:lumMod val="0"/>
                    <a:lumOff val="100000"/>
                  </a:schemeClr>
                </a:gs>
                <a:gs pos="100000">
                  <a:schemeClr val="accent1">
                    <a:lumMod val="60000"/>
                    <a:lumOff val="40000"/>
                  </a:schemeClr>
                </a:gs>
              </a:gsLst>
              <a:path path="circle">
                <a:fillToRect l="50000" t="-80000" r="50000" b="18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670312" y="2331152"/>
              <a:ext cx="3660528" cy="1569660"/>
            </a:xfrm>
            <a:prstGeom prst="rect">
              <a:avLst/>
            </a:prstGeom>
            <a:noFill/>
            <a:ln>
              <a:noFill/>
            </a:ln>
          </p:spPr>
          <p:txBody>
            <a:bodyPr wrap="square">
              <a:spAutoFit/>
            </a:bodyPr>
            <a:lstStyle/>
            <a:p>
              <a:pPr algn="ctr"/>
              <a:r>
                <a:rPr lang="ja-JP" altLang="en-US" sz="2400" dirty="0">
                  <a:solidFill>
                    <a:srgbClr val="FF0000"/>
                  </a:solidFill>
                </a:rPr>
                <a:t>人的災害</a:t>
              </a:r>
              <a:endParaRPr lang="en-US" altLang="ja-JP" sz="2400" dirty="0">
                <a:solidFill>
                  <a:srgbClr val="FF0000"/>
                </a:solidFill>
              </a:endParaRPr>
            </a:p>
            <a:p>
              <a:r>
                <a:rPr lang="ja-JP" altLang="en-US" sz="2400" dirty="0"/>
                <a:t>火災、爆発、重大労働災害</a:t>
              </a:r>
              <a:endParaRPr lang="en-US" altLang="ja-JP" sz="2400" dirty="0"/>
            </a:p>
            <a:p>
              <a:r>
                <a:rPr lang="ja-JP" altLang="en-US" sz="2400" dirty="0"/>
                <a:t>有害化学物質の漏えい等</a:t>
              </a:r>
              <a:endParaRPr lang="en-US" altLang="ja-JP" sz="2400" dirty="0"/>
            </a:p>
            <a:p>
              <a:r>
                <a:rPr lang="ja-JP" altLang="en-US" sz="2400" dirty="0"/>
                <a:t>交通事故</a:t>
              </a:r>
              <a:endParaRPr lang="en-US" altLang="ja-JP" sz="2400" dirty="0"/>
            </a:p>
          </p:txBody>
        </p:sp>
        <p:sp>
          <p:nvSpPr>
            <p:cNvPr id="4" name="正方形/長方形 3"/>
            <p:cNvSpPr/>
            <p:nvPr/>
          </p:nvSpPr>
          <p:spPr>
            <a:xfrm>
              <a:off x="670312" y="4094682"/>
              <a:ext cx="3660530" cy="1200329"/>
            </a:xfrm>
            <a:prstGeom prst="rect">
              <a:avLst/>
            </a:prstGeom>
            <a:noFill/>
            <a:ln>
              <a:noFill/>
            </a:ln>
          </p:spPr>
          <p:txBody>
            <a:bodyPr wrap="square">
              <a:spAutoFit/>
            </a:bodyPr>
            <a:lstStyle/>
            <a:p>
              <a:pPr algn="ctr"/>
              <a:r>
                <a:rPr lang="ja-JP" altLang="en-US" sz="2400" dirty="0">
                  <a:solidFill>
                    <a:srgbClr val="FF0000"/>
                  </a:solidFill>
                </a:rPr>
                <a:t>自然災害</a:t>
              </a:r>
              <a:endParaRPr lang="en-US" altLang="ja-JP" sz="2400" dirty="0">
                <a:solidFill>
                  <a:srgbClr val="FF0000"/>
                </a:solidFill>
              </a:endParaRPr>
            </a:p>
            <a:p>
              <a:r>
                <a:rPr lang="ja-JP" altLang="en-US" sz="2400" dirty="0"/>
                <a:t>地震、津波、台風、洪水、</a:t>
              </a:r>
              <a:endParaRPr lang="en-US" altLang="ja-JP" sz="2400" dirty="0"/>
            </a:p>
            <a:p>
              <a:r>
                <a:rPr lang="ja-JP" altLang="en-US" sz="2400" dirty="0"/>
                <a:t>落雷等</a:t>
              </a:r>
              <a:endParaRPr lang="en-US" altLang="ja-JP" sz="2400" dirty="0"/>
            </a:p>
          </p:txBody>
        </p:sp>
        <p:sp>
          <p:nvSpPr>
            <p:cNvPr id="5" name="テキスト ボックス 4"/>
            <p:cNvSpPr txBox="1"/>
            <p:nvPr/>
          </p:nvSpPr>
          <p:spPr>
            <a:xfrm>
              <a:off x="1793630" y="1558872"/>
              <a:ext cx="1406770" cy="461665"/>
            </a:xfrm>
            <a:prstGeom prst="rect">
              <a:avLst/>
            </a:prstGeom>
            <a:solidFill>
              <a:srgbClr val="FF0000"/>
            </a:solidFill>
            <a:ln>
              <a:solidFill>
                <a:schemeClr val="accent1"/>
              </a:solidFill>
            </a:ln>
          </p:spPr>
          <p:txBody>
            <a:bodyPr wrap="square" rtlCol="0">
              <a:spAutoFit/>
            </a:bodyPr>
            <a:lstStyle/>
            <a:p>
              <a:r>
                <a:rPr kumimoji="1" lang="ja-JP" altLang="en-US" sz="2400" dirty="0">
                  <a:solidFill>
                    <a:schemeClr val="bg1"/>
                  </a:solidFill>
                </a:rPr>
                <a:t>緊急事態</a:t>
              </a:r>
            </a:p>
          </p:txBody>
        </p:sp>
      </p:grpSp>
      <p:sp>
        <p:nvSpPr>
          <p:cNvPr id="6" name="テキスト ボックス 5"/>
          <p:cNvSpPr txBox="1"/>
          <p:nvPr/>
        </p:nvSpPr>
        <p:spPr>
          <a:xfrm>
            <a:off x="5377546" y="2389467"/>
            <a:ext cx="1477108" cy="70788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olidFill>
            <a:prstDash val="dash"/>
          </a:ln>
        </p:spPr>
        <p:txBody>
          <a:bodyPr wrap="square" rtlCol="0">
            <a:spAutoFit/>
          </a:bodyPr>
          <a:lstStyle/>
          <a:p>
            <a:pPr algn="ctr"/>
            <a:r>
              <a:rPr kumimoji="1" lang="ja-JP" altLang="en-US" sz="2000" dirty="0"/>
              <a:t>突発的発生</a:t>
            </a:r>
            <a:endParaRPr kumimoji="1" lang="en-US" altLang="ja-JP" sz="2000" dirty="0"/>
          </a:p>
          <a:p>
            <a:pPr algn="ctr"/>
            <a:r>
              <a:rPr lang="ja-JP" altLang="en-US" sz="2000" dirty="0"/>
              <a:t>対応困難</a:t>
            </a:r>
            <a:endParaRPr kumimoji="1" lang="ja-JP" altLang="en-US" sz="2000" dirty="0"/>
          </a:p>
        </p:txBody>
      </p:sp>
      <p:grpSp>
        <p:nvGrpSpPr>
          <p:cNvPr id="15" name="グループ化 14"/>
          <p:cNvGrpSpPr/>
          <p:nvPr/>
        </p:nvGrpSpPr>
        <p:grpSpPr>
          <a:xfrm>
            <a:off x="7134329" y="1508633"/>
            <a:ext cx="3868615" cy="5052874"/>
            <a:chOff x="6863023" y="1116814"/>
            <a:chExt cx="3868615" cy="5052874"/>
          </a:xfrm>
        </p:grpSpPr>
        <p:sp>
          <p:nvSpPr>
            <p:cNvPr id="14" name="角丸四角形 13"/>
            <p:cNvSpPr/>
            <p:nvPr/>
          </p:nvSpPr>
          <p:spPr>
            <a:xfrm>
              <a:off x="6863023" y="1116814"/>
              <a:ext cx="3868615" cy="5052874"/>
            </a:xfrm>
            <a:prstGeom prst="roundRect">
              <a:avLst/>
            </a:prstGeom>
            <a:gradFill>
              <a:gsLst>
                <a:gs pos="0">
                  <a:schemeClr val="accent1">
                    <a:lumMod val="20000"/>
                    <a:lumOff val="80000"/>
                  </a:schemeClr>
                </a:gs>
                <a:gs pos="35000">
                  <a:schemeClr val="accent6">
                    <a:lumMod val="0"/>
                    <a:lumOff val="100000"/>
                  </a:schemeClr>
                </a:gs>
                <a:gs pos="100000">
                  <a:schemeClr val="accent1">
                    <a:lumMod val="60000"/>
                    <a:lumOff val="40000"/>
                  </a:schemeClr>
                </a:gs>
              </a:gsLst>
              <a:path path="circle">
                <a:fillToRect l="50000" t="-80000" r="50000" b="18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184569" y="1958109"/>
              <a:ext cx="2984363" cy="2308324"/>
            </a:xfrm>
            <a:prstGeom prst="rect">
              <a:avLst/>
            </a:prstGeom>
            <a:noFill/>
            <a:ln>
              <a:noFill/>
            </a:ln>
          </p:spPr>
          <p:txBody>
            <a:bodyPr wrap="square" rtlCol="0">
              <a:spAutoFit/>
            </a:bodyPr>
            <a:lstStyle/>
            <a:p>
              <a:pPr algn="ctr"/>
              <a:r>
                <a:rPr lang="ja-JP" altLang="en-US" sz="2400" dirty="0"/>
                <a:t>対応組織準備</a:t>
              </a:r>
              <a:endParaRPr kumimoji="1" lang="en-US" altLang="ja-JP" sz="2400" dirty="0"/>
            </a:p>
            <a:p>
              <a:pPr algn="ctr"/>
              <a:r>
                <a:rPr lang="ja-JP" altLang="en-US" sz="2400" dirty="0"/>
                <a:t>マニュアル作成</a:t>
              </a:r>
              <a:endParaRPr lang="en-US" altLang="ja-JP" sz="2400" dirty="0"/>
            </a:p>
            <a:p>
              <a:pPr algn="ctr"/>
              <a:r>
                <a:rPr kumimoji="1" lang="ja-JP" altLang="en-US" sz="2400" dirty="0"/>
                <a:t>訓練実施</a:t>
              </a:r>
              <a:r>
                <a:rPr kumimoji="1" lang="ja-JP" altLang="en-US" sz="2000" dirty="0"/>
                <a:t>（最低１回</a:t>
              </a:r>
              <a:r>
                <a:rPr kumimoji="1" lang="en-US" altLang="ja-JP" sz="2000" dirty="0"/>
                <a:t>/</a:t>
              </a:r>
              <a:r>
                <a:rPr kumimoji="1" lang="ja-JP" altLang="en-US" sz="2000" dirty="0"/>
                <a:t>年）</a:t>
              </a:r>
              <a:endParaRPr kumimoji="1" lang="en-US" altLang="ja-JP" sz="2000" dirty="0"/>
            </a:p>
            <a:p>
              <a:pPr algn="ctr"/>
              <a:r>
                <a:rPr lang="ja-JP" altLang="en-US" sz="2400" dirty="0"/>
                <a:t>⇩</a:t>
              </a:r>
              <a:endParaRPr kumimoji="1" lang="en-US" altLang="ja-JP" sz="2400" dirty="0"/>
            </a:p>
            <a:p>
              <a:pPr algn="ctr"/>
              <a:r>
                <a:rPr lang="ja-JP" altLang="en-US" sz="2400" dirty="0"/>
                <a:t>訓練記録作成</a:t>
              </a:r>
              <a:endParaRPr lang="en-US" altLang="ja-JP" sz="2400" dirty="0"/>
            </a:p>
            <a:p>
              <a:pPr algn="ctr"/>
              <a:r>
                <a:rPr lang="ja-JP" altLang="en-US" sz="2000" dirty="0"/>
                <a:t>保管（３年間）</a:t>
              </a:r>
            </a:p>
          </p:txBody>
        </p:sp>
        <p:sp>
          <p:nvSpPr>
            <p:cNvPr id="8" name="テキスト ボックス 7"/>
            <p:cNvSpPr txBox="1"/>
            <p:nvPr/>
          </p:nvSpPr>
          <p:spPr>
            <a:xfrm>
              <a:off x="7641771" y="4518641"/>
              <a:ext cx="2200588" cy="1569660"/>
            </a:xfrm>
            <a:prstGeom prst="rect">
              <a:avLst/>
            </a:prstGeom>
            <a:noFill/>
            <a:ln>
              <a:noFill/>
            </a:ln>
          </p:spPr>
          <p:txBody>
            <a:bodyPr wrap="square" rtlCol="0">
              <a:spAutoFit/>
            </a:bodyPr>
            <a:lstStyle/>
            <a:p>
              <a:pPr algn="ctr"/>
              <a:r>
                <a:rPr kumimoji="1" lang="ja-JP" altLang="en-US" sz="2400" dirty="0"/>
                <a:t>緊急連絡網</a:t>
              </a:r>
              <a:endParaRPr kumimoji="1" lang="en-US" altLang="ja-JP" sz="2400" dirty="0"/>
            </a:p>
            <a:p>
              <a:pPr algn="ctr"/>
              <a:r>
                <a:rPr lang="ja-JP" altLang="en-US" sz="2400" dirty="0"/>
                <a:t>夜間・休日連絡</a:t>
              </a:r>
              <a:endParaRPr lang="en-US" altLang="ja-JP" sz="2400" dirty="0"/>
            </a:p>
            <a:p>
              <a:pPr algn="ctr"/>
              <a:r>
                <a:rPr lang="ja-JP" altLang="en-US" sz="2400" dirty="0"/>
                <a:t>⇩</a:t>
              </a:r>
              <a:endParaRPr lang="en-US" altLang="ja-JP" sz="2400" dirty="0"/>
            </a:p>
            <a:p>
              <a:pPr algn="ctr"/>
              <a:r>
                <a:rPr lang="ja-JP" altLang="en-US" sz="2400" dirty="0"/>
                <a:t>職場掲示</a:t>
              </a:r>
              <a:endParaRPr lang="en-US" altLang="ja-JP" sz="2400" dirty="0"/>
            </a:p>
          </p:txBody>
        </p:sp>
        <p:sp>
          <p:nvSpPr>
            <p:cNvPr id="10" name="テキスト ボックス 9"/>
            <p:cNvSpPr txBox="1"/>
            <p:nvPr/>
          </p:nvSpPr>
          <p:spPr>
            <a:xfrm>
              <a:off x="7752303" y="1306629"/>
              <a:ext cx="2090057" cy="467436"/>
            </a:xfrm>
            <a:prstGeom prst="rect">
              <a:avLst/>
            </a:prstGeom>
            <a:solidFill>
              <a:schemeClr val="accent6">
                <a:lumMod val="60000"/>
                <a:lumOff val="40000"/>
              </a:schemeClr>
            </a:solidFill>
            <a:ln>
              <a:solidFill>
                <a:schemeClr val="accent1"/>
              </a:solidFill>
            </a:ln>
          </p:spPr>
          <p:txBody>
            <a:bodyPr wrap="square" rtlCol="0">
              <a:spAutoFit/>
            </a:bodyPr>
            <a:lstStyle/>
            <a:p>
              <a:r>
                <a:rPr lang="ja-JP" altLang="en-US" sz="2400" dirty="0"/>
                <a:t>緊急事態対応</a:t>
              </a:r>
              <a:endParaRPr kumimoji="1" lang="ja-JP" altLang="en-US" dirty="0"/>
            </a:p>
          </p:txBody>
        </p:sp>
      </p:grpSp>
      <p:sp>
        <p:nvSpPr>
          <p:cNvPr id="16" name="右矢印 15"/>
          <p:cNvSpPr/>
          <p:nvPr/>
        </p:nvSpPr>
        <p:spPr>
          <a:xfrm>
            <a:off x="5405181" y="3283215"/>
            <a:ext cx="1467892" cy="492369"/>
          </a:xfrm>
          <a:prstGeom prst="rightArrow">
            <a:avLst/>
          </a:prstGeom>
          <a:solidFill>
            <a:schemeClr val="accent1">
              <a:lumMod val="40000"/>
              <a:lumOff val="6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rot="10800000">
            <a:off x="5364570" y="4165883"/>
            <a:ext cx="1467892" cy="492369"/>
          </a:xfrm>
          <a:prstGeom prst="rightArrow">
            <a:avLst/>
          </a:prstGeom>
          <a:solidFill>
            <a:schemeClr val="accent4">
              <a:lumMod val="60000"/>
              <a:lumOff val="40000"/>
            </a:schemeClr>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364567" y="4910459"/>
            <a:ext cx="1508505" cy="92333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chemeClr val="accent1">
                <a:shade val="50000"/>
              </a:schemeClr>
            </a:solidFill>
            <a:prstDash val="sysDot"/>
          </a:ln>
        </p:spPr>
        <p:txBody>
          <a:bodyPr wrap="square" rtlCol="0">
            <a:spAutoFit/>
          </a:bodyPr>
          <a:lstStyle/>
          <a:p>
            <a:pPr algn="ctr"/>
            <a:r>
              <a:rPr kumimoji="1" lang="ja-JP" altLang="en-US" dirty="0"/>
              <a:t>マニュアル</a:t>
            </a:r>
            <a:endParaRPr kumimoji="1" lang="en-US" altLang="ja-JP" dirty="0"/>
          </a:p>
          <a:p>
            <a:pPr algn="ctr"/>
            <a:r>
              <a:rPr kumimoji="1" lang="ja-JP" altLang="en-US" dirty="0"/>
              <a:t>訓練</a:t>
            </a:r>
            <a:endParaRPr kumimoji="1" lang="en-US" altLang="ja-JP" dirty="0"/>
          </a:p>
          <a:p>
            <a:pPr algn="ctr"/>
            <a:r>
              <a:rPr lang="ja-JP" altLang="en-US" dirty="0"/>
              <a:t>対応可能</a:t>
            </a:r>
            <a:endParaRPr kumimoji="1" lang="ja-JP" altLang="en-US" dirty="0"/>
          </a:p>
        </p:txBody>
      </p:sp>
      <p:sp>
        <p:nvSpPr>
          <p:cNvPr id="9" name="スライド番号プレースホルダー 8"/>
          <p:cNvSpPr>
            <a:spLocks noGrp="1"/>
          </p:cNvSpPr>
          <p:nvPr>
            <p:ph type="sldNum" sz="quarter" idx="12"/>
          </p:nvPr>
        </p:nvSpPr>
        <p:spPr/>
        <p:txBody>
          <a:bodyPr/>
          <a:lstStyle/>
          <a:p>
            <a:fld id="{214EC2ED-0AB1-43E7-B019-B190554BF707}" type="slidenum">
              <a:rPr kumimoji="1" lang="ja-JP" altLang="en-US" sz="1800" smtClean="0"/>
              <a:t>14</a:t>
            </a:fld>
            <a:endParaRPr kumimoji="1" lang="ja-JP" altLang="en-US" sz="1800" dirty="0"/>
          </a:p>
        </p:txBody>
      </p:sp>
    </p:spTree>
    <p:extLst>
      <p:ext uri="{BB962C8B-B14F-4D97-AF65-F5344CB8AC3E}">
        <p14:creationId xmlns:p14="http://schemas.microsoft.com/office/powerpoint/2010/main" val="4169075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868346" y="569797"/>
            <a:ext cx="10515600" cy="465741"/>
          </a:xfrm>
          <a:prstGeom prst="rect">
            <a:avLst/>
          </a:prstGeom>
        </p:spPr>
        <p:txBody>
          <a:bodyPr>
            <a:normAutofit lnSpcReduction="1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a:t>３．６　５Ｓ活動の実施</a:t>
            </a:r>
          </a:p>
        </p:txBody>
      </p:sp>
      <p:grpSp>
        <p:nvGrpSpPr>
          <p:cNvPr id="22" name="グループ化 21"/>
          <p:cNvGrpSpPr/>
          <p:nvPr/>
        </p:nvGrpSpPr>
        <p:grpSpPr>
          <a:xfrm>
            <a:off x="748604" y="3006235"/>
            <a:ext cx="5627076" cy="3465571"/>
            <a:chOff x="758652" y="2463623"/>
            <a:chExt cx="5627076" cy="3465571"/>
          </a:xfrm>
        </p:grpSpPr>
        <p:sp>
          <p:nvSpPr>
            <p:cNvPr id="8" name="テキスト ボックス 7"/>
            <p:cNvSpPr txBox="1"/>
            <p:nvPr/>
          </p:nvSpPr>
          <p:spPr>
            <a:xfrm>
              <a:off x="758652" y="3960831"/>
              <a:ext cx="713435" cy="536685"/>
            </a:xfrm>
            <a:prstGeom prst="rect">
              <a:avLst/>
            </a:prstGeom>
            <a:noFill/>
            <a:ln w="25400">
              <a:solidFill>
                <a:schemeClr val="accent1"/>
              </a:solidFill>
            </a:ln>
          </p:spPr>
          <p:txBody>
            <a:bodyPr wrap="square" rtlCol="0">
              <a:spAutoFit/>
            </a:bodyPr>
            <a:lstStyle/>
            <a:p>
              <a:pPr algn="ctr"/>
              <a:r>
                <a:rPr kumimoji="1" lang="ja-JP" altLang="en-US" sz="2800" dirty="0"/>
                <a:t>５Ｓ</a:t>
              </a:r>
            </a:p>
          </p:txBody>
        </p:sp>
        <p:sp>
          <p:nvSpPr>
            <p:cNvPr id="6" name="テキスト ボックス 5"/>
            <p:cNvSpPr txBox="1"/>
            <p:nvPr/>
          </p:nvSpPr>
          <p:spPr>
            <a:xfrm>
              <a:off x="1984551" y="4759668"/>
              <a:ext cx="4401177" cy="461665"/>
            </a:xfrm>
            <a:prstGeom prst="rect">
              <a:avLst/>
            </a:prstGeom>
            <a:noFill/>
            <a:ln>
              <a:solidFill>
                <a:schemeClr val="accent1"/>
              </a:solidFill>
            </a:ln>
          </p:spPr>
          <p:txBody>
            <a:bodyPr wrap="square" rtlCol="0">
              <a:spAutoFit/>
            </a:bodyPr>
            <a:lstStyle/>
            <a:p>
              <a:r>
                <a:rPr kumimoji="1" lang="ja-JP" altLang="en-US" sz="2400" dirty="0"/>
                <a:t>清潔：</a:t>
              </a:r>
              <a:r>
                <a:rPr kumimoji="1" lang="ja-JP" altLang="en-US" sz="2000" dirty="0"/>
                <a:t>上記「３Ｓ」を保つ</a:t>
              </a:r>
            </a:p>
          </p:txBody>
        </p:sp>
        <p:sp>
          <p:nvSpPr>
            <p:cNvPr id="3" name="テキスト ボックス 2"/>
            <p:cNvSpPr txBox="1"/>
            <p:nvPr/>
          </p:nvSpPr>
          <p:spPr>
            <a:xfrm>
              <a:off x="1984551" y="2463623"/>
              <a:ext cx="4401177" cy="461665"/>
            </a:xfrm>
            <a:prstGeom prst="rect">
              <a:avLst/>
            </a:prstGeom>
            <a:noFill/>
            <a:ln>
              <a:solidFill>
                <a:schemeClr val="accent1"/>
              </a:solidFill>
            </a:ln>
          </p:spPr>
          <p:txBody>
            <a:bodyPr wrap="square" rtlCol="0">
              <a:spAutoFit/>
            </a:bodyPr>
            <a:lstStyle/>
            <a:p>
              <a:r>
                <a:rPr kumimoji="1" lang="ja-JP" altLang="en-US" sz="2400" dirty="0"/>
                <a:t>整理：</a:t>
              </a:r>
              <a:r>
                <a:rPr kumimoji="1" lang="ja-JP" altLang="en-US" sz="2000" dirty="0"/>
                <a:t>いらないものを捨てること</a:t>
              </a:r>
              <a:endParaRPr kumimoji="1" lang="en-US" altLang="ja-JP" sz="2400" dirty="0"/>
            </a:p>
          </p:txBody>
        </p:sp>
        <p:sp>
          <p:nvSpPr>
            <p:cNvPr id="4" name="テキスト ボックス 3"/>
            <p:cNvSpPr txBox="1"/>
            <p:nvPr/>
          </p:nvSpPr>
          <p:spPr>
            <a:xfrm>
              <a:off x="1984551" y="3212226"/>
              <a:ext cx="4401177" cy="461665"/>
            </a:xfrm>
            <a:prstGeom prst="rect">
              <a:avLst/>
            </a:prstGeom>
            <a:noFill/>
            <a:ln>
              <a:solidFill>
                <a:schemeClr val="accent1"/>
              </a:solidFill>
            </a:ln>
          </p:spPr>
          <p:txBody>
            <a:bodyPr wrap="square" rtlCol="0">
              <a:spAutoFit/>
            </a:bodyPr>
            <a:lstStyle/>
            <a:p>
              <a:r>
                <a:rPr kumimoji="1" lang="ja-JP" altLang="en-US" sz="2400" dirty="0"/>
                <a:t>整頓：</a:t>
              </a:r>
              <a:r>
                <a:rPr kumimoji="1" lang="ja-JP" altLang="en-US" sz="2000" dirty="0"/>
                <a:t>決められた場所に置く</a:t>
              </a:r>
              <a:endParaRPr kumimoji="1" lang="ja-JP" altLang="en-US" sz="2400" dirty="0"/>
            </a:p>
          </p:txBody>
        </p:sp>
        <p:sp>
          <p:nvSpPr>
            <p:cNvPr id="5" name="テキスト ボックス 4"/>
            <p:cNvSpPr txBox="1"/>
            <p:nvPr/>
          </p:nvSpPr>
          <p:spPr>
            <a:xfrm>
              <a:off x="1984551" y="3960831"/>
              <a:ext cx="4401177" cy="461665"/>
            </a:xfrm>
            <a:prstGeom prst="rect">
              <a:avLst/>
            </a:prstGeom>
            <a:noFill/>
            <a:ln>
              <a:solidFill>
                <a:schemeClr val="accent1"/>
              </a:solidFill>
            </a:ln>
          </p:spPr>
          <p:txBody>
            <a:bodyPr wrap="square" rtlCol="0">
              <a:spAutoFit/>
            </a:bodyPr>
            <a:lstStyle/>
            <a:p>
              <a:r>
                <a:rPr kumimoji="1" lang="ja-JP" altLang="en-US" sz="2400" dirty="0"/>
                <a:t>清掃：</a:t>
              </a:r>
              <a:r>
                <a:rPr kumimoji="1" lang="ja-JP" altLang="en-US" sz="2000" dirty="0"/>
                <a:t>掃除をして清潔な状態に保つ</a:t>
              </a:r>
            </a:p>
          </p:txBody>
        </p:sp>
        <p:sp>
          <p:nvSpPr>
            <p:cNvPr id="7" name="テキスト ボックス 6"/>
            <p:cNvSpPr txBox="1"/>
            <p:nvPr/>
          </p:nvSpPr>
          <p:spPr>
            <a:xfrm>
              <a:off x="1984551" y="5467529"/>
              <a:ext cx="4401177" cy="461665"/>
            </a:xfrm>
            <a:prstGeom prst="rect">
              <a:avLst/>
            </a:prstGeom>
            <a:noFill/>
            <a:ln>
              <a:solidFill>
                <a:schemeClr val="accent1"/>
              </a:solidFill>
            </a:ln>
          </p:spPr>
          <p:txBody>
            <a:bodyPr wrap="square" rtlCol="0">
              <a:spAutoFit/>
            </a:bodyPr>
            <a:lstStyle/>
            <a:p>
              <a:r>
                <a:rPr kumimoji="1" lang="ja-JP" altLang="en-US" sz="2400" dirty="0"/>
                <a:t>躾　：</a:t>
              </a:r>
              <a:r>
                <a:rPr kumimoji="1" lang="ja-JP" altLang="en-US" sz="2000" dirty="0"/>
                <a:t>ルール・習慣を正しく守る習慣</a:t>
              </a:r>
            </a:p>
          </p:txBody>
        </p:sp>
        <p:cxnSp>
          <p:nvCxnSpPr>
            <p:cNvPr id="10" name="直線矢印コネクタ 9"/>
            <p:cNvCxnSpPr/>
            <p:nvPr/>
          </p:nvCxnSpPr>
          <p:spPr>
            <a:xfrm flipV="1">
              <a:off x="1472086" y="2709791"/>
              <a:ext cx="512464" cy="123559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V="1">
              <a:off x="1472086" y="3458394"/>
              <a:ext cx="512464" cy="60764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1472086" y="4187999"/>
              <a:ext cx="512464" cy="1"/>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1472086" y="4327297"/>
              <a:ext cx="512464" cy="62830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1472086" y="4468608"/>
              <a:ext cx="512464" cy="124508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grpSp>
      <p:sp>
        <p:nvSpPr>
          <p:cNvPr id="19" name="正方形/長方形 18"/>
          <p:cNvSpPr/>
          <p:nvPr/>
        </p:nvSpPr>
        <p:spPr>
          <a:xfrm>
            <a:off x="1140490" y="1198294"/>
            <a:ext cx="5235191" cy="1384995"/>
          </a:xfrm>
          <a:prstGeom prst="rect">
            <a:avLst/>
          </a:prstGeom>
          <a:solidFill>
            <a:schemeClr val="accent1">
              <a:lumMod val="40000"/>
              <a:lumOff val="60000"/>
            </a:schemeClr>
          </a:solidFill>
          <a:ln>
            <a:solidFill>
              <a:schemeClr val="accent1"/>
            </a:solidFill>
          </a:ln>
        </p:spPr>
        <p:txBody>
          <a:bodyPr wrap="square">
            <a:spAutoFit/>
          </a:bodyPr>
          <a:lstStyle/>
          <a:p>
            <a:pPr algn="ctr"/>
            <a:r>
              <a:rPr lang="ja-JP" altLang="en-US" sz="2400" dirty="0">
                <a:solidFill>
                  <a:srgbClr val="FF0000"/>
                </a:solidFill>
              </a:rPr>
              <a:t>５Ｓ活動</a:t>
            </a:r>
            <a:endParaRPr lang="en-US" altLang="ja-JP" sz="2400" dirty="0">
              <a:solidFill>
                <a:srgbClr val="FF0000"/>
              </a:solidFill>
            </a:endParaRPr>
          </a:p>
          <a:p>
            <a:pPr algn="ctr"/>
            <a:r>
              <a:rPr lang="ja-JP" altLang="en-US" sz="2000" dirty="0"/>
              <a:t>職場から無駄なものを省き、清潔な状態を保つ</a:t>
            </a:r>
            <a:endParaRPr lang="en-US" altLang="ja-JP" sz="2000" dirty="0"/>
          </a:p>
          <a:p>
            <a:pPr algn="ctr"/>
            <a:r>
              <a:rPr lang="ja-JP" altLang="en-US" sz="2000" dirty="0"/>
              <a:t>⇩</a:t>
            </a:r>
            <a:endParaRPr lang="en-US" altLang="ja-JP" sz="2000" dirty="0"/>
          </a:p>
          <a:p>
            <a:pPr algn="ctr"/>
            <a:r>
              <a:rPr lang="ja-JP" altLang="en-US" sz="2000" dirty="0"/>
              <a:t>業務効率の向上・安全な職場の確立</a:t>
            </a:r>
          </a:p>
        </p:txBody>
      </p:sp>
      <p:sp>
        <p:nvSpPr>
          <p:cNvPr id="23" name="テキスト ボックス 22"/>
          <p:cNvSpPr txBox="1"/>
          <p:nvPr/>
        </p:nvSpPr>
        <p:spPr>
          <a:xfrm>
            <a:off x="7335299" y="1198294"/>
            <a:ext cx="4119824" cy="2616101"/>
          </a:xfrm>
          <a:prstGeom prst="rect">
            <a:avLst/>
          </a:prstGeom>
          <a:solidFill>
            <a:schemeClr val="accent1">
              <a:lumMod val="40000"/>
              <a:lumOff val="60000"/>
            </a:schemeClr>
          </a:solidFill>
          <a:ln>
            <a:solidFill>
              <a:schemeClr val="accent1"/>
            </a:solidFill>
          </a:ln>
        </p:spPr>
        <p:txBody>
          <a:bodyPr wrap="square" rtlCol="0">
            <a:spAutoFit/>
          </a:bodyPr>
          <a:lstStyle/>
          <a:p>
            <a:pPr algn="ctr"/>
            <a:r>
              <a:rPr kumimoji="1" lang="ja-JP" altLang="en-US" sz="2400" dirty="0">
                <a:solidFill>
                  <a:srgbClr val="FF0000"/>
                </a:solidFill>
              </a:rPr>
              <a:t>５Ｓ活動の手順</a:t>
            </a:r>
            <a:endParaRPr kumimoji="1" lang="en-US" altLang="ja-JP" sz="2400" dirty="0">
              <a:solidFill>
                <a:srgbClr val="FF0000"/>
              </a:solidFill>
            </a:endParaRPr>
          </a:p>
          <a:p>
            <a:pPr algn="ctr"/>
            <a:r>
              <a:rPr kumimoji="1" lang="ja-JP" altLang="en-US" sz="2000" dirty="0"/>
              <a:t>長期間使っていないものを捨てる</a:t>
            </a:r>
            <a:endParaRPr kumimoji="1" lang="en-US" altLang="ja-JP" sz="2000" dirty="0"/>
          </a:p>
          <a:p>
            <a:pPr algn="ctr"/>
            <a:r>
              <a:rPr lang="ja-JP" altLang="en-US" sz="2000" dirty="0"/>
              <a:t>⇩</a:t>
            </a:r>
            <a:endParaRPr lang="en-US" altLang="ja-JP" sz="2000" dirty="0"/>
          </a:p>
          <a:p>
            <a:pPr algn="ctr"/>
            <a:r>
              <a:rPr kumimoji="1" lang="ja-JP" altLang="en-US" sz="2000" dirty="0"/>
              <a:t>残ったものを職場に整然と配置</a:t>
            </a:r>
            <a:endParaRPr kumimoji="1" lang="en-US" altLang="ja-JP" sz="2000" dirty="0"/>
          </a:p>
          <a:p>
            <a:pPr algn="ctr"/>
            <a:r>
              <a:rPr lang="ja-JP" altLang="en-US" sz="2000" dirty="0"/>
              <a:t>⇩</a:t>
            </a:r>
            <a:endParaRPr kumimoji="1" lang="en-US" altLang="ja-JP" sz="2000" dirty="0"/>
          </a:p>
          <a:p>
            <a:pPr algn="ctr"/>
            <a:r>
              <a:rPr kumimoji="1" lang="ja-JP" altLang="en-US" sz="2000" dirty="0"/>
              <a:t>清掃を行い清潔な状態に保つ</a:t>
            </a:r>
            <a:endParaRPr kumimoji="1" lang="en-US" altLang="ja-JP" sz="2000" dirty="0"/>
          </a:p>
          <a:p>
            <a:pPr algn="ctr"/>
            <a:r>
              <a:rPr lang="ja-JP" altLang="en-US" sz="2000" dirty="0"/>
              <a:t>⇩</a:t>
            </a:r>
            <a:endParaRPr kumimoji="1" lang="en-US" altLang="ja-JP" sz="2000" dirty="0"/>
          </a:p>
          <a:p>
            <a:pPr algn="ctr"/>
            <a:r>
              <a:rPr lang="ja-JP" altLang="en-US" sz="2000" dirty="0"/>
              <a:t>使ったものを元に戻すことを習慣化</a:t>
            </a:r>
            <a:endParaRPr kumimoji="1" lang="ja-JP" altLang="en-US" sz="2000" dirty="0"/>
          </a:p>
        </p:txBody>
      </p:sp>
      <p:sp>
        <p:nvSpPr>
          <p:cNvPr id="24" name="テキスト ボックス 23"/>
          <p:cNvSpPr txBox="1"/>
          <p:nvPr/>
        </p:nvSpPr>
        <p:spPr>
          <a:xfrm>
            <a:off x="7335299" y="4340889"/>
            <a:ext cx="4119824" cy="1384995"/>
          </a:xfrm>
          <a:prstGeom prst="rect">
            <a:avLst/>
          </a:prstGeom>
          <a:solidFill>
            <a:schemeClr val="accent1">
              <a:lumMod val="40000"/>
              <a:lumOff val="60000"/>
            </a:schemeClr>
          </a:solidFill>
          <a:ln>
            <a:solidFill>
              <a:schemeClr val="accent1"/>
            </a:solidFill>
          </a:ln>
        </p:spPr>
        <p:txBody>
          <a:bodyPr wrap="square" rtlCol="0">
            <a:spAutoFit/>
          </a:bodyPr>
          <a:lstStyle/>
          <a:p>
            <a:pPr algn="ctr"/>
            <a:r>
              <a:rPr kumimoji="1" lang="ja-JP" altLang="en-US" sz="2400" dirty="0">
                <a:solidFill>
                  <a:srgbClr val="FF0000"/>
                </a:solidFill>
              </a:rPr>
              <a:t>５Ｓ活動の効果</a:t>
            </a:r>
            <a:endParaRPr kumimoji="1" lang="en-US" altLang="ja-JP" sz="2400" dirty="0">
              <a:solidFill>
                <a:srgbClr val="FF0000"/>
              </a:solidFill>
            </a:endParaRPr>
          </a:p>
          <a:p>
            <a:pPr algn="ctr"/>
            <a:r>
              <a:rPr lang="ja-JP" altLang="en-US" sz="2000" dirty="0"/>
              <a:t>きれいで働きやすい職場の実現</a:t>
            </a:r>
            <a:endParaRPr lang="en-US" altLang="ja-JP" sz="2000" dirty="0"/>
          </a:p>
          <a:p>
            <a:pPr algn="ctr"/>
            <a:r>
              <a:rPr lang="ja-JP" altLang="en-US" sz="2000" dirty="0"/>
              <a:t>物を探す時間の短縮</a:t>
            </a:r>
            <a:endParaRPr lang="en-US" altLang="ja-JP" sz="2000" dirty="0"/>
          </a:p>
          <a:p>
            <a:pPr algn="ctr"/>
            <a:r>
              <a:rPr kumimoji="1" lang="ja-JP" altLang="en-US" sz="2000" dirty="0"/>
              <a:t>油漏れなど異常の発見容易に</a:t>
            </a:r>
            <a:endParaRPr kumimoji="1" lang="en-US" altLang="ja-JP" sz="2000" dirty="0"/>
          </a:p>
        </p:txBody>
      </p:sp>
      <p:sp>
        <p:nvSpPr>
          <p:cNvPr id="9" name="スライド番号プレースホルダー 8"/>
          <p:cNvSpPr>
            <a:spLocks noGrp="1"/>
          </p:cNvSpPr>
          <p:nvPr>
            <p:ph type="sldNum" sz="quarter" idx="12"/>
          </p:nvPr>
        </p:nvSpPr>
        <p:spPr/>
        <p:txBody>
          <a:bodyPr/>
          <a:lstStyle/>
          <a:p>
            <a:fld id="{214EC2ED-0AB1-43E7-B019-B190554BF707}" type="slidenum">
              <a:rPr kumimoji="1" lang="ja-JP" altLang="en-US" sz="1800" smtClean="0"/>
              <a:t>15</a:t>
            </a:fld>
            <a:endParaRPr kumimoji="1" lang="ja-JP" altLang="en-US" sz="1800" dirty="0"/>
          </a:p>
        </p:txBody>
      </p:sp>
    </p:spTree>
    <p:extLst>
      <p:ext uri="{BB962C8B-B14F-4D97-AF65-F5344CB8AC3E}">
        <p14:creationId xmlns:p14="http://schemas.microsoft.com/office/powerpoint/2010/main" val="33088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566058" y="584210"/>
            <a:ext cx="10515600" cy="608427"/>
          </a:xfrm>
          <a:prstGeom prst="rect">
            <a:avLst/>
          </a:prstGeom>
        </p:spPr>
        <p:txBody>
          <a:bodyPr anchor="ct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dirty="0"/>
              <a:t>３．７　危険予知訓練（ＫＹＴ）と危険予知（ＫＹ）活動</a:t>
            </a:r>
          </a:p>
        </p:txBody>
      </p:sp>
      <p:sp>
        <p:nvSpPr>
          <p:cNvPr id="3" name="正方形/長方形 2"/>
          <p:cNvSpPr/>
          <p:nvPr/>
        </p:nvSpPr>
        <p:spPr>
          <a:xfrm>
            <a:off x="877556" y="1328300"/>
            <a:ext cx="4468167" cy="467436"/>
          </a:xfrm>
          <a:prstGeom prst="rect">
            <a:avLst/>
          </a:prstGeom>
          <a:solidFill>
            <a:schemeClr val="accent1"/>
          </a:solidFill>
          <a:ln>
            <a:solidFill>
              <a:schemeClr val="accent1"/>
            </a:solidFill>
          </a:ln>
        </p:spPr>
        <p:txBody>
          <a:bodyPr wrap="square">
            <a:spAutoFit/>
          </a:bodyPr>
          <a:lstStyle/>
          <a:p>
            <a:pPr algn="ctr"/>
            <a:r>
              <a:rPr lang="ja-JP" altLang="en-US" sz="2400" dirty="0">
                <a:solidFill>
                  <a:schemeClr val="bg1"/>
                </a:solidFill>
              </a:rPr>
              <a:t>危険予知訓練（ＫＹＴ）</a:t>
            </a:r>
            <a:endParaRPr lang="en-US" altLang="ja-JP" sz="2400" dirty="0">
              <a:solidFill>
                <a:schemeClr val="bg1"/>
              </a:solidFill>
            </a:endParaRPr>
          </a:p>
        </p:txBody>
      </p:sp>
      <p:sp>
        <p:nvSpPr>
          <p:cNvPr id="4" name="正方形/長方形 3"/>
          <p:cNvSpPr/>
          <p:nvPr/>
        </p:nvSpPr>
        <p:spPr>
          <a:xfrm>
            <a:off x="877556" y="3164717"/>
            <a:ext cx="4468167" cy="3416320"/>
          </a:xfrm>
          <a:prstGeom prst="rect">
            <a:avLst/>
          </a:prstGeom>
          <a:solidFill>
            <a:schemeClr val="accent6">
              <a:lumMod val="40000"/>
              <a:lumOff val="60000"/>
            </a:schemeClr>
          </a:solidFill>
          <a:ln>
            <a:solidFill>
              <a:schemeClr val="accent1"/>
            </a:solidFill>
          </a:ln>
        </p:spPr>
        <p:txBody>
          <a:bodyPr wrap="square">
            <a:spAutoFit/>
          </a:bodyPr>
          <a:lstStyle/>
          <a:p>
            <a:pPr algn="ctr"/>
            <a:r>
              <a:rPr lang="ja-JP" altLang="en-US" sz="2400" dirty="0">
                <a:solidFill>
                  <a:srgbClr val="FF0000"/>
                </a:solidFill>
              </a:rPr>
              <a:t>４ラウンド法</a:t>
            </a:r>
            <a:endParaRPr lang="en-US" altLang="ja-JP" sz="2400" dirty="0">
              <a:solidFill>
                <a:srgbClr val="FF0000"/>
              </a:solidFill>
            </a:endParaRPr>
          </a:p>
          <a:p>
            <a:r>
              <a:rPr lang="ja-JP" altLang="en-US" sz="2400" dirty="0"/>
              <a:t>１．現状把握</a:t>
            </a:r>
            <a:endParaRPr lang="en-US" altLang="ja-JP" sz="2400" dirty="0"/>
          </a:p>
          <a:p>
            <a:r>
              <a:rPr lang="ja-JP" altLang="en-US" sz="2400" dirty="0"/>
              <a:t>　　（どんな危険が潜んでいるか）</a:t>
            </a:r>
            <a:endParaRPr lang="en-US" altLang="ja-JP" sz="2400" dirty="0"/>
          </a:p>
          <a:p>
            <a:r>
              <a:rPr lang="ja-JP" altLang="en-US" sz="2400" dirty="0"/>
              <a:t>２．本質追及</a:t>
            </a:r>
            <a:endParaRPr lang="en-US" altLang="ja-JP" sz="2400" dirty="0"/>
          </a:p>
          <a:p>
            <a:r>
              <a:rPr lang="ja-JP" altLang="en-US" sz="2400" dirty="0"/>
              <a:t>　　（これが危険のポイントだ）</a:t>
            </a:r>
            <a:endParaRPr lang="en-US" altLang="ja-JP" sz="2400" dirty="0"/>
          </a:p>
          <a:p>
            <a:r>
              <a:rPr lang="ja-JP" altLang="en-US" sz="2400" dirty="0"/>
              <a:t>３．対策樹立</a:t>
            </a:r>
            <a:endParaRPr lang="en-US" altLang="ja-JP" sz="2400" dirty="0"/>
          </a:p>
          <a:p>
            <a:r>
              <a:rPr lang="ja-JP" altLang="en-US" sz="2400" dirty="0"/>
              <a:t>　　（あなたならどうする）</a:t>
            </a:r>
            <a:endParaRPr lang="en-US" altLang="ja-JP" sz="2400" dirty="0"/>
          </a:p>
          <a:p>
            <a:r>
              <a:rPr lang="ja-JP" altLang="en-US" sz="2400" dirty="0"/>
              <a:t>４．目標設定</a:t>
            </a:r>
            <a:endParaRPr lang="en-US" altLang="ja-JP" sz="2400" dirty="0"/>
          </a:p>
          <a:p>
            <a:r>
              <a:rPr lang="ja-JP" altLang="en-US" sz="2400" dirty="0"/>
              <a:t>　　（私たちはこうする）</a:t>
            </a:r>
            <a:endParaRPr lang="en-US" altLang="ja-JP" sz="2400" dirty="0"/>
          </a:p>
        </p:txBody>
      </p:sp>
      <p:sp>
        <p:nvSpPr>
          <p:cNvPr id="6" name="テキスト ボックス 5"/>
          <p:cNvSpPr txBox="1"/>
          <p:nvPr/>
        </p:nvSpPr>
        <p:spPr>
          <a:xfrm>
            <a:off x="877555" y="2102410"/>
            <a:ext cx="4468169" cy="830997"/>
          </a:xfrm>
          <a:prstGeom prst="rect">
            <a:avLst/>
          </a:prstGeom>
          <a:solidFill>
            <a:schemeClr val="accent4">
              <a:lumMod val="40000"/>
              <a:lumOff val="60000"/>
            </a:schemeClr>
          </a:solidFill>
          <a:ln>
            <a:solidFill>
              <a:schemeClr val="accent1"/>
            </a:solidFill>
          </a:ln>
        </p:spPr>
        <p:txBody>
          <a:bodyPr wrap="square" rtlCol="0">
            <a:spAutoFit/>
          </a:bodyPr>
          <a:lstStyle/>
          <a:p>
            <a:pPr algn="ctr"/>
            <a:r>
              <a:rPr lang="ja-JP" altLang="en-US" sz="2400" dirty="0">
                <a:solidFill>
                  <a:srgbClr val="FF0000"/>
                </a:solidFill>
              </a:rPr>
              <a:t>目的</a:t>
            </a:r>
            <a:endParaRPr lang="en-US" altLang="ja-JP" sz="2400" dirty="0">
              <a:solidFill>
                <a:srgbClr val="FF0000"/>
              </a:solidFill>
            </a:endParaRPr>
          </a:p>
          <a:p>
            <a:pPr algn="ctr"/>
            <a:r>
              <a:rPr lang="ja-JP" altLang="en-US" sz="2400" dirty="0"/>
              <a:t>危険察知能力の向上</a:t>
            </a:r>
            <a:endParaRPr lang="en-US" altLang="ja-JP" sz="2400" dirty="0"/>
          </a:p>
        </p:txBody>
      </p:sp>
      <p:sp>
        <p:nvSpPr>
          <p:cNvPr id="7" name="正方形/長方形 6"/>
          <p:cNvSpPr/>
          <p:nvPr/>
        </p:nvSpPr>
        <p:spPr>
          <a:xfrm>
            <a:off x="6809013" y="1328300"/>
            <a:ext cx="4272644" cy="467436"/>
          </a:xfrm>
          <a:prstGeom prst="rect">
            <a:avLst/>
          </a:prstGeom>
          <a:solidFill>
            <a:schemeClr val="accent1"/>
          </a:solidFill>
          <a:ln>
            <a:solidFill>
              <a:schemeClr val="accent1"/>
            </a:solidFill>
          </a:ln>
        </p:spPr>
        <p:txBody>
          <a:bodyPr wrap="square">
            <a:spAutoFit/>
          </a:bodyPr>
          <a:lstStyle/>
          <a:p>
            <a:pPr algn="ctr"/>
            <a:r>
              <a:rPr lang="ja-JP" altLang="en-US" sz="2400" dirty="0">
                <a:solidFill>
                  <a:schemeClr val="bg1"/>
                </a:solidFill>
              </a:rPr>
              <a:t>危険予知活動（ＫＹＫ）</a:t>
            </a:r>
            <a:endParaRPr lang="en-US" altLang="ja-JP" sz="2400" dirty="0">
              <a:solidFill>
                <a:schemeClr val="bg1"/>
              </a:solidFill>
            </a:endParaRPr>
          </a:p>
        </p:txBody>
      </p:sp>
      <p:sp>
        <p:nvSpPr>
          <p:cNvPr id="8" name="テキスト ボックス 7"/>
          <p:cNvSpPr txBox="1"/>
          <p:nvPr/>
        </p:nvSpPr>
        <p:spPr>
          <a:xfrm>
            <a:off x="6809013" y="5011376"/>
            <a:ext cx="4272644" cy="1569660"/>
          </a:xfrm>
          <a:prstGeom prst="rect">
            <a:avLst/>
          </a:prstGeom>
          <a:solidFill>
            <a:schemeClr val="accent6">
              <a:lumMod val="40000"/>
              <a:lumOff val="60000"/>
            </a:schemeClr>
          </a:solidFill>
          <a:ln>
            <a:solidFill>
              <a:schemeClr val="accent1"/>
            </a:solidFill>
          </a:ln>
        </p:spPr>
        <p:txBody>
          <a:bodyPr wrap="square" rtlCol="0">
            <a:spAutoFit/>
          </a:bodyPr>
          <a:lstStyle/>
          <a:p>
            <a:pPr algn="ctr"/>
            <a:r>
              <a:rPr lang="ja-JP" altLang="en-US" sz="2400" dirty="0">
                <a:solidFill>
                  <a:srgbClr val="FF0000"/>
                </a:solidFill>
              </a:rPr>
              <a:t>その日の作業</a:t>
            </a:r>
            <a:endParaRPr lang="en-US" altLang="ja-JP" sz="2400" dirty="0">
              <a:solidFill>
                <a:srgbClr val="FF0000"/>
              </a:solidFill>
            </a:endParaRPr>
          </a:p>
          <a:p>
            <a:pPr algn="ctr"/>
            <a:r>
              <a:rPr lang="ja-JP" altLang="en-US" sz="2400" dirty="0"/>
              <a:t>危険予知を実施</a:t>
            </a:r>
            <a:endParaRPr lang="en-US" altLang="ja-JP" sz="2400" dirty="0"/>
          </a:p>
          <a:p>
            <a:pPr algn="ctr"/>
            <a:r>
              <a:rPr lang="ja-JP" altLang="en-US" sz="2400" dirty="0"/>
              <a:t>行動目標を立案</a:t>
            </a:r>
            <a:endParaRPr lang="en-US" altLang="ja-JP" sz="2400" dirty="0"/>
          </a:p>
          <a:p>
            <a:pPr algn="ctr"/>
            <a:r>
              <a:rPr lang="ja-JP" altLang="en-US" sz="2400" dirty="0"/>
              <a:t>指差呼称で確認</a:t>
            </a:r>
            <a:endParaRPr kumimoji="1" lang="ja-JP" altLang="en-US" sz="2400" dirty="0"/>
          </a:p>
        </p:txBody>
      </p:sp>
      <p:sp>
        <p:nvSpPr>
          <p:cNvPr id="9" name="テキスト ボックス 8"/>
          <p:cNvSpPr txBox="1"/>
          <p:nvPr/>
        </p:nvSpPr>
        <p:spPr>
          <a:xfrm>
            <a:off x="6809013" y="2108686"/>
            <a:ext cx="4272644" cy="2308324"/>
          </a:xfrm>
          <a:prstGeom prst="rect">
            <a:avLst/>
          </a:prstGeom>
          <a:solidFill>
            <a:schemeClr val="accent4">
              <a:lumMod val="40000"/>
              <a:lumOff val="60000"/>
            </a:schemeClr>
          </a:solidFill>
          <a:ln>
            <a:solidFill>
              <a:schemeClr val="accent1"/>
            </a:solidFill>
          </a:ln>
        </p:spPr>
        <p:txBody>
          <a:bodyPr wrap="square" rtlCol="0">
            <a:spAutoFit/>
          </a:bodyPr>
          <a:lstStyle/>
          <a:p>
            <a:pPr algn="ctr"/>
            <a:r>
              <a:rPr lang="ja-JP" altLang="en-US" sz="2400" dirty="0">
                <a:solidFill>
                  <a:srgbClr val="FF0000"/>
                </a:solidFill>
              </a:rPr>
              <a:t>目的</a:t>
            </a:r>
            <a:endParaRPr lang="en-US" altLang="ja-JP" sz="2400" dirty="0">
              <a:solidFill>
                <a:srgbClr val="FF0000"/>
              </a:solidFill>
            </a:endParaRPr>
          </a:p>
          <a:p>
            <a:pPr algn="ctr"/>
            <a:r>
              <a:rPr lang="ja-JP" altLang="en-US" sz="2400" dirty="0"/>
              <a:t>当日の注意点の明確化</a:t>
            </a:r>
            <a:endParaRPr lang="en-US" altLang="ja-JP" sz="2400" dirty="0"/>
          </a:p>
          <a:p>
            <a:pPr algn="ctr"/>
            <a:r>
              <a:rPr lang="ja-JP" altLang="en-US" sz="2400" dirty="0"/>
              <a:t>労働災害の防止</a:t>
            </a:r>
            <a:endParaRPr lang="en-US" altLang="ja-JP" sz="2400" dirty="0"/>
          </a:p>
          <a:p>
            <a:pPr algn="ctr"/>
            <a:r>
              <a:rPr lang="ja-JP" altLang="en-US" sz="2400" dirty="0">
                <a:solidFill>
                  <a:srgbClr val="FF0000"/>
                </a:solidFill>
              </a:rPr>
              <a:t>付随効果</a:t>
            </a:r>
            <a:endParaRPr lang="en-US" altLang="ja-JP" sz="2400" dirty="0">
              <a:solidFill>
                <a:srgbClr val="FF0000"/>
              </a:solidFill>
            </a:endParaRPr>
          </a:p>
          <a:p>
            <a:pPr algn="ctr"/>
            <a:r>
              <a:rPr lang="ja-JP" altLang="en-US" sz="2400" dirty="0"/>
              <a:t>作業手順書の作成</a:t>
            </a:r>
            <a:endParaRPr lang="en-US" altLang="ja-JP" sz="2400" dirty="0"/>
          </a:p>
          <a:p>
            <a:pPr algn="ctr"/>
            <a:r>
              <a:rPr lang="ja-JP" altLang="en-US" sz="2400" dirty="0"/>
              <a:t>リスクアセスメント能力向上</a:t>
            </a:r>
            <a:endParaRPr kumimoji="1" lang="ja-JP" altLang="en-US" sz="2400" dirty="0"/>
          </a:p>
        </p:txBody>
      </p:sp>
      <p:sp>
        <p:nvSpPr>
          <p:cNvPr id="10" name="右矢印 9"/>
          <p:cNvSpPr/>
          <p:nvPr/>
        </p:nvSpPr>
        <p:spPr>
          <a:xfrm>
            <a:off x="5623307" y="3557117"/>
            <a:ext cx="914400" cy="361741"/>
          </a:xfrm>
          <a:prstGeom prst="righ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p:cNvSpPr>
            <a:spLocks noGrp="1"/>
          </p:cNvSpPr>
          <p:nvPr>
            <p:ph type="sldNum" sz="quarter" idx="12"/>
          </p:nvPr>
        </p:nvSpPr>
        <p:spPr>
          <a:xfrm>
            <a:off x="8809893" y="6398474"/>
            <a:ext cx="2743200" cy="365125"/>
          </a:xfrm>
        </p:spPr>
        <p:txBody>
          <a:bodyPr/>
          <a:lstStyle/>
          <a:p>
            <a:fld id="{214EC2ED-0AB1-43E7-B019-B190554BF707}" type="slidenum">
              <a:rPr kumimoji="1" lang="ja-JP" altLang="en-US" sz="1800" smtClean="0"/>
              <a:t>16</a:t>
            </a:fld>
            <a:endParaRPr kumimoji="1" lang="ja-JP" altLang="en-US" sz="1800" dirty="0"/>
          </a:p>
        </p:txBody>
      </p:sp>
    </p:spTree>
    <p:extLst>
      <p:ext uri="{BB962C8B-B14F-4D97-AF65-F5344CB8AC3E}">
        <p14:creationId xmlns:p14="http://schemas.microsoft.com/office/powerpoint/2010/main" val="4998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45028" y="1319795"/>
            <a:ext cx="9998108" cy="1569660"/>
          </a:xfrm>
          <a:prstGeom prst="rect">
            <a:avLst/>
          </a:prstGeom>
          <a:solidFill>
            <a:schemeClr val="accent1">
              <a:lumMod val="20000"/>
              <a:lumOff val="80000"/>
            </a:schemeClr>
          </a:solidFill>
          <a:ln>
            <a:solidFill>
              <a:schemeClr val="tx1"/>
            </a:solidFill>
          </a:ln>
        </p:spPr>
        <p:txBody>
          <a:bodyPr wrap="square" rtlCol="0">
            <a:spAutoFit/>
          </a:bodyPr>
          <a:lstStyle/>
          <a:p>
            <a:pPr marL="457200" indent="-457200">
              <a:buFont typeface="Wingdings" panose="05000000000000000000" pitchFamily="2" charset="2"/>
              <a:buChar char="Ø"/>
            </a:pPr>
            <a:r>
              <a:rPr lang="ja-JP" altLang="en-US" sz="2400" dirty="0"/>
              <a:t>業界と自社の現状認識</a:t>
            </a:r>
            <a:endParaRPr lang="en-US" altLang="ja-JP" sz="2400" dirty="0"/>
          </a:p>
          <a:p>
            <a:pPr marL="457200" indent="-457200">
              <a:buFont typeface="Wingdings" panose="05000000000000000000" pitchFamily="2" charset="2"/>
              <a:buChar char="Ø"/>
            </a:pPr>
            <a:r>
              <a:rPr lang="ja-JP" altLang="en-US" sz="2400" dirty="0"/>
              <a:t>安全に取り組む意思表明（安全大会，安全祈願，安全衛生規程作成等）</a:t>
            </a:r>
            <a:endParaRPr lang="en-US" altLang="ja-JP" sz="2400" dirty="0"/>
          </a:p>
          <a:p>
            <a:pPr marL="457200" indent="-457200">
              <a:buFont typeface="Wingdings" panose="05000000000000000000" pitchFamily="2" charset="2"/>
              <a:buChar char="Ø"/>
            </a:pPr>
            <a:r>
              <a:rPr lang="ja-JP" altLang="en-US" sz="2400" dirty="0"/>
              <a:t>安全衛生に係る外部教育の受講</a:t>
            </a:r>
            <a:endParaRPr lang="en-US" altLang="ja-JP" sz="2400" dirty="0"/>
          </a:p>
          <a:p>
            <a:pPr marL="457200" indent="-457200">
              <a:buFont typeface="Wingdings" panose="05000000000000000000" pitchFamily="2" charset="2"/>
              <a:buChar char="Ø"/>
            </a:pPr>
            <a:r>
              <a:rPr lang="ja-JP" altLang="en-US" sz="2400" dirty="0"/>
              <a:t>体制整備・要員の確保（委員会設置，安全・衛生管理者，安全推進員等）</a:t>
            </a:r>
            <a:endParaRPr lang="en-US" altLang="ja-JP" sz="2400" dirty="0"/>
          </a:p>
        </p:txBody>
      </p:sp>
      <p:sp>
        <p:nvSpPr>
          <p:cNvPr id="3" name="テキスト ボックス 2"/>
          <p:cNvSpPr txBox="1"/>
          <p:nvPr/>
        </p:nvSpPr>
        <p:spPr>
          <a:xfrm>
            <a:off x="1045030" y="3652460"/>
            <a:ext cx="9998107" cy="1200329"/>
          </a:xfrm>
          <a:prstGeom prst="rect">
            <a:avLst/>
          </a:prstGeom>
          <a:solidFill>
            <a:schemeClr val="accent1">
              <a:lumMod val="40000"/>
              <a:lumOff val="60000"/>
            </a:schemeClr>
          </a:solidFill>
          <a:ln>
            <a:solidFill>
              <a:schemeClr val="tx1"/>
            </a:solidFill>
          </a:ln>
        </p:spPr>
        <p:txBody>
          <a:bodyPr wrap="square" rtlCol="0">
            <a:spAutoFit/>
          </a:bodyPr>
          <a:lstStyle/>
          <a:p>
            <a:pPr marL="342900" indent="-342900">
              <a:buFont typeface="Wingdings" panose="05000000000000000000" pitchFamily="2" charset="2"/>
              <a:buChar char="Ø"/>
            </a:pPr>
            <a:r>
              <a:rPr lang="ja-JP" altLang="en-US" sz="2400" dirty="0"/>
              <a:t>安全衛生活動の実施</a:t>
            </a:r>
            <a:r>
              <a:rPr lang="en-US" altLang="ja-JP" sz="2400" dirty="0"/>
              <a:t>Ⅰ</a:t>
            </a:r>
            <a:r>
              <a:rPr lang="ja-JP" altLang="en-US" sz="2400" dirty="0"/>
              <a:t>（朝礼，ＫＹ，５Ｓ，ヒヤリハット，パトロール等）</a:t>
            </a:r>
            <a:endParaRPr lang="en-US" altLang="ja-JP" sz="2400" dirty="0"/>
          </a:p>
          <a:p>
            <a:pPr marL="342900" indent="-342900">
              <a:buFont typeface="Wingdings" panose="05000000000000000000" pitchFamily="2" charset="2"/>
              <a:buChar char="Ø"/>
            </a:pPr>
            <a:r>
              <a:rPr lang="ja-JP" altLang="en-US" sz="2400" dirty="0"/>
              <a:t>自社教育資料の整備（作業標準、点検表，非常事態対応マニュアル等）</a:t>
            </a:r>
            <a:endParaRPr lang="en-US" altLang="ja-JP" sz="2400" dirty="0"/>
          </a:p>
          <a:p>
            <a:pPr marL="342900" indent="-342900">
              <a:buFont typeface="Wingdings" panose="05000000000000000000" pitchFamily="2" charset="2"/>
              <a:buChar char="Ø"/>
            </a:pPr>
            <a:r>
              <a:rPr lang="ja-JP" altLang="en-US" sz="2400" dirty="0"/>
              <a:t>社内教育の実施</a:t>
            </a:r>
            <a:endParaRPr lang="en-US" altLang="ja-JP" sz="2400" dirty="0"/>
          </a:p>
        </p:txBody>
      </p:sp>
      <p:sp>
        <p:nvSpPr>
          <p:cNvPr id="4" name="テキスト ボックス 3"/>
          <p:cNvSpPr txBox="1"/>
          <p:nvPr/>
        </p:nvSpPr>
        <p:spPr>
          <a:xfrm>
            <a:off x="1045028" y="5743410"/>
            <a:ext cx="9998108" cy="830997"/>
          </a:xfrm>
          <a:prstGeom prst="rect">
            <a:avLst/>
          </a:prstGeom>
          <a:solidFill>
            <a:schemeClr val="accent1">
              <a:lumMod val="60000"/>
              <a:lumOff val="40000"/>
            </a:schemeClr>
          </a:solidFill>
          <a:ln>
            <a:solidFill>
              <a:schemeClr val="tx1"/>
            </a:solidFill>
          </a:ln>
        </p:spPr>
        <p:txBody>
          <a:bodyPr wrap="square" rtlCol="0">
            <a:spAutoFit/>
          </a:bodyPr>
          <a:lstStyle/>
          <a:p>
            <a:pPr marL="342900" indent="-342900">
              <a:buFont typeface="Wingdings" panose="05000000000000000000" pitchFamily="2" charset="2"/>
              <a:buChar char="Ø"/>
            </a:pPr>
            <a:r>
              <a:rPr lang="ja-JP" altLang="en-US" sz="2400" dirty="0"/>
              <a:t>安全衛生活動の実施</a:t>
            </a:r>
            <a:r>
              <a:rPr lang="en-US" altLang="ja-JP" sz="2400" dirty="0"/>
              <a:t>Ⅱ</a:t>
            </a:r>
            <a:r>
              <a:rPr lang="ja-JP" altLang="en-US" sz="2400" dirty="0"/>
              <a:t>（リスクアセスメント，ヒューマンエラー対策等）</a:t>
            </a:r>
            <a:endParaRPr lang="en-US" altLang="ja-JP" sz="2400" dirty="0"/>
          </a:p>
          <a:p>
            <a:pPr marL="342900" indent="-342900">
              <a:buFont typeface="Wingdings" panose="05000000000000000000" pitchFamily="2" charset="2"/>
              <a:buChar char="Ø"/>
            </a:pPr>
            <a:r>
              <a:rPr lang="ja-JP" altLang="en-US" sz="2400" dirty="0"/>
              <a:t>安全衛生マネジメントシステムの導入</a:t>
            </a:r>
          </a:p>
        </p:txBody>
      </p:sp>
      <p:sp>
        <p:nvSpPr>
          <p:cNvPr id="5" name="タイトル 1"/>
          <p:cNvSpPr txBox="1">
            <a:spLocks/>
          </p:cNvSpPr>
          <p:nvPr/>
        </p:nvSpPr>
        <p:spPr>
          <a:xfrm>
            <a:off x="708804" y="365126"/>
            <a:ext cx="10515600" cy="816694"/>
          </a:xfrm>
          <a:prstGeom prst="rect">
            <a:avLst/>
          </a:prstGeom>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800"/>
              <a:t>４．　経営者の取り組むべきこと</a:t>
            </a:r>
            <a:endParaRPr lang="ja-JP" altLang="en-US" sz="2800" dirty="0"/>
          </a:p>
        </p:txBody>
      </p:sp>
      <p:sp>
        <p:nvSpPr>
          <p:cNvPr id="6" name="下矢印 5"/>
          <p:cNvSpPr/>
          <p:nvPr/>
        </p:nvSpPr>
        <p:spPr>
          <a:xfrm>
            <a:off x="5572537" y="2994563"/>
            <a:ext cx="592853" cy="562708"/>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下矢印 6"/>
          <p:cNvSpPr/>
          <p:nvPr/>
        </p:nvSpPr>
        <p:spPr>
          <a:xfrm>
            <a:off x="5575412" y="5043168"/>
            <a:ext cx="592853" cy="562708"/>
          </a:xfrm>
          <a:prstGeom prst="down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229406" y="963157"/>
            <a:ext cx="1212345" cy="400110"/>
          </a:xfrm>
          <a:prstGeom prst="rect">
            <a:avLst/>
          </a:prstGeom>
          <a:solidFill>
            <a:schemeClr val="accent4">
              <a:lumMod val="20000"/>
              <a:lumOff val="80000"/>
            </a:schemeClr>
          </a:solidFill>
          <a:ln>
            <a:solidFill>
              <a:schemeClr val="tx1"/>
            </a:solidFill>
          </a:ln>
        </p:spPr>
        <p:txBody>
          <a:bodyPr wrap="square" rtlCol="0">
            <a:spAutoFit/>
          </a:bodyPr>
          <a:lstStyle/>
          <a:p>
            <a:pPr algn="ctr"/>
            <a:r>
              <a:rPr kumimoji="1" lang="en-US" altLang="ja-JP" sz="2000" dirty="0"/>
              <a:t>phase</a:t>
            </a:r>
            <a:r>
              <a:rPr kumimoji="1" lang="ja-JP" altLang="en-US" sz="2000" dirty="0"/>
              <a:t>１</a:t>
            </a:r>
          </a:p>
        </p:txBody>
      </p:sp>
      <p:sp>
        <p:nvSpPr>
          <p:cNvPr id="9" name="テキスト ボックス 8"/>
          <p:cNvSpPr txBox="1"/>
          <p:nvPr/>
        </p:nvSpPr>
        <p:spPr>
          <a:xfrm>
            <a:off x="1229406" y="3300752"/>
            <a:ext cx="1212345" cy="400110"/>
          </a:xfrm>
          <a:prstGeom prst="rect">
            <a:avLst/>
          </a:prstGeom>
          <a:solidFill>
            <a:schemeClr val="accent4">
              <a:lumMod val="40000"/>
              <a:lumOff val="60000"/>
            </a:schemeClr>
          </a:solidFill>
          <a:ln>
            <a:solidFill>
              <a:schemeClr val="tx1"/>
            </a:solidFill>
          </a:ln>
        </p:spPr>
        <p:txBody>
          <a:bodyPr wrap="square" rtlCol="0">
            <a:spAutoFit/>
          </a:bodyPr>
          <a:lstStyle/>
          <a:p>
            <a:pPr algn="ctr"/>
            <a:r>
              <a:rPr kumimoji="1" lang="en-US" altLang="ja-JP" sz="2000" dirty="0"/>
              <a:t>Phase</a:t>
            </a:r>
            <a:r>
              <a:rPr kumimoji="1" lang="ja-JP" altLang="en-US" sz="2000" dirty="0"/>
              <a:t>２</a:t>
            </a:r>
          </a:p>
        </p:txBody>
      </p:sp>
      <p:sp>
        <p:nvSpPr>
          <p:cNvPr id="10" name="テキスト ボックス 9"/>
          <p:cNvSpPr txBox="1"/>
          <p:nvPr/>
        </p:nvSpPr>
        <p:spPr>
          <a:xfrm>
            <a:off x="1229406" y="5405821"/>
            <a:ext cx="1212345" cy="400110"/>
          </a:xfrm>
          <a:prstGeom prst="rect">
            <a:avLst/>
          </a:prstGeom>
          <a:solidFill>
            <a:schemeClr val="accent4">
              <a:lumMod val="60000"/>
              <a:lumOff val="40000"/>
            </a:schemeClr>
          </a:solidFill>
          <a:ln>
            <a:solidFill>
              <a:schemeClr val="tx1"/>
            </a:solidFill>
          </a:ln>
        </p:spPr>
        <p:txBody>
          <a:bodyPr wrap="square" rtlCol="0">
            <a:spAutoFit/>
          </a:bodyPr>
          <a:lstStyle/>
          <a:p>
            <a:pPr algn="ctr"/>
            <a:r>
              <a:rPr kumimoji="1" lang="en-US" altLang="ja-JP" sz="2000" dirty="0"/>
              <a:t>Phase</a:t>
            </a:r>
            <a:r>
              <a:rPr kumimoji="1" lang="ja-JP" altLang="en-US" sz="2000" dirty="0"/>
              <a:t>３</a:t>
            </a:r>
          </a:p>
        </p:txBody>
      </p:sp>
      <p:sp>
        <p:nvSpPr>
          <p:cNvPr id="11" name="スライド番号プレースホルダー 10"/>
          <p:cNvSpPr>
            <a:spLocks noGrp="1"/>
          </p:cNvSpPr>
          <p:nvPr>
            <p:ph type="sldNum" sz="quarter" idx="12"/>
          </p:nvPr>
        </p:nvSpPr>
        <p:spPr>
          <a:xfrm>
            <a:off x="8751276" y="6391844"/>
            <a:ext cx="2743200" cy="365125"/>
          </a:xfrm>
        </p:spPr>
        <p:txBody>
          <a:bodyPr/>
          <a:lstStyle/>
          <a:p>
            <a:fld id="{214EC2ED-0AB1-43E7-B019-B190554BF707}" type="slidenum">
              <a:rPr kumimoji="1" lang="ja-JP" altLang="en-US" sz="1800" smtClean="0"/>
              <a:t>17</a:t>
            </a:fld>
            <a:endParaRPr kumimoji="1" lang="ja-JP" altLang="en-US" sz="1800" dirty="0"/>
          </a:p>
        </p:txBody>
      </p:sp>
    </p:spTree>
    <p:extLst>
      <p:ext uri="{BB962C8B-B14F-4D97-AF65-F5344CB8AC3E}">
        <p14:creationId xmlns:p14="http://schemas.microsoft.com/office/powerpoint/2010/main" val="3581087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838202" y="609600"/>
            <a:ext cx="10515600" cy="582657"/>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t>（参考）労働安全衛生法について</a:t>
            </a:r>
          </a:p>
        </p:txBody>
      </p:sp>
      <p:sp>
        <p:nvSpPr>
          <p:cNvPr id="3" name="コンテンツ プレースホルダー 2"/>
          <p:cNvSpPr txBox="1">
            <a:spLocks/>
          </p:cNvSpPr>
          <p:nvPr/>
        </p:nvSpPr>
        <p:spPr>
          <a:xfrm>
            <a:off x="838202" y="1690688"/>
            <a:ext cx="10515600" cy="460968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a:t>第１条（目的）</a:t>
            </a:r>
            <a:endParaRPr lang="en-US" altLang="ja-JP" sz="2000"/>
          </a:p>
          <a:p>
            <a:pPr marL="0" indent="0">
              <a:buFont typeface="Arial" panose="020B0604020202020204" pitchFamily="34" charset="0"/>
              <a:buNone/>
            </a:pPr>
            <a:r>
              <a:rPr lang="ja-JP" altLang="en-US" sz="2000"/>
              <a:t>この法律は、労働基準法と相まって、労働災害の防止のための</a:t>
            </a:r>
            <a:r>
              <a:rPr lang="ja-JP" altLang="en-US" sz="2000">
                <a:solidFill>
                  <a:srgbClr val="FF0000"/>
                </a:solidFill>
              </a:rPr>
              <a:t>危害防止基準の確立、責任体制の明確化及び自主的活動の促進</a:t>
            </a:r>
            <a:r>
              <a:rPr lang="ja-JP" altLang="en-US" sz="2000"/>
              <a:t>の措置を講ずる等その防止に関する総合的計画的な対策を推進することにより職場における労働者の安全と健康を確保するとともに、快適な職場環境の形成を促進することを目的とする。</a:t>
            </a:r>
            <a:endParaRPr lang="en-US" altLang="ja-JP" sz="2000"/>
          </a:p>
          <a:p>
            <a:pPr marL="0" indent="0">
              <a:buFont typeface="Arial" panose="020B0604020202020204" pitchFamily="34" charset="0"/>
              <a:buNone/>
            </a:pPr>
            <a:r>
              <a:rPr lang="ja-JP" altLang="en-US" sz="2000"/>
              <a:t>第３条（事業者等の責務）</a:t>
            </a:r>
            <a:endParaRPr lang="en-US" altLang="ja-JP" sz="2000"/>
          </a:p>
          <a:p>
            <a:pPr marL="0" indent="0">
              <a:buFont typeface="Arial" panose="020B0604020202020204" pitchFamily="34" charset="0"/>
              <a:buNone/>
            </a:pPr>
            <a:r>
              <a:rPr lang="ja-JP" altLang="en-US" sz="2000"/>
              <a:t>事業者は、単にこの法律で定める</a:t>
            </a:r>
            <a:r>
              <a:rPr lang="ja-JP" altLang="en-US" sz="2000">
                <a:solidFill>
                  <a:srgbClr val="FF0000"/>
                </a:solidFill>
              </a:rPr>
              <a:t>労働災害の防止のための最低基準を守るだけでなく</a:t>
            </a:r>
            <a:r>
              <a:rPr lang="ja-JP" altLang="en-US" sz="2000"/>
              <a:t>、快適な職場環境の実現と労働条件の改善を通じて職場における労働者の安全と健康を確保するようにしなければならない。また、事業者は国が実施する労働災害の防止に関する施策に協力するようにしなければならない。（以下略）</a:t>
            </a:r>
            <a:endParaRPr lang="en-US" altLang="ja-JP" sz="2000"/>
          </a:p>
          <a:p>
            <a:pPr marL="0" indent="0">
              <a:buFont typeface="Arial" panose="020B0604020202020204" pitchFamily="34" charset="0"/>
              <a:buNone/>
            </a:pPr>
            <a:r>
              <a:rPr lang="ja-JP" altLang="en-US" sz="2000"/>
              <a:t>第４条</a:t>
            </a:r>
            <a:endParaRPr lang="en-US" altLang="ja-JP" sz="2000"/>
          </a:p>
          <a:p>
            <a:pPr marL="0" indent="0">
              <a:buFont typeface="Arial" panose="020B0604020202020204" pitchFamily="34" charset="0"/>
              <a:buNone/>
            </a:pPr>
            <a:r>
              <a:rPr lang="ja-JP" altLang="en-US" sz="2000"/>
              <a:t>労働者は、労働災害を防止するための</a:t>
            </a:r>
            <a:r>
              <a:rPr lang="ja-JP" altLang="en-US" sz="2000">
                <a:solidFill>
                  <a:srgbClr val="FF0000"/>
                </a:solidFill>
              </a:rPr>
              <a:t>必要な事項を守る</a:t>
            </a:r>
            <a:r>
              <a:rPr lang="ja-JP" altLang="en-US" sz="2000"/>
              <a:t>ほか、事業者その他の関係者が実施する</a:t>
            </a:r>
            <a:r>
              <a:rPr lang="ja-JP" altLang="en-US" sz="2000">
                <a:solidFill>
                  <a:srgbClr val="FF0000"/>
                </a:solidFill>
              </a:rPr>
              <a:t>労働災害の防止に関する措置に協力する</a:t>
            </a:r>
            <a:r>
              <a:rPr lang="ja-JP" altLang="en-US" sz="2000"/>
              <a:t>ように努めなければならない。</a:t>
            </a:r>
            <a:endParaRPr lang="en-US" altLang="ja-JP" sz="2000" dirty="0"/>
          </a:p>
        </p:txBody>
      </p:sp>
      <p:sp>
        <p:nvSpPr>
          <p:cNvPr id="4" name="スライド番号プレースホルダー 3"/>
          <p:cNvSpPr>
            <a:spLocks noGrp="1"/>
          </p:cNvSpPr>
          <p:nvPr>
            <p:ph type="sldNum" sz="quarter" idx="12"/>
          </p:nvPr>
        </p:nvSpPr>
        <p:spPr/>
        <p:txBody>
          <a:bodyPr/>
          <a:lstStyle/>
          <a:p>
            <a:fld id="{214EC2ED-0AB1-43E7-B019-B190554BF707}" type="slidenum">
              <a:rPr kumimoji="1" lang="ja-JP" altLang="en-US" sz="1800" smtClean="0"/>
              <a:t>18</a:t>
            </a:fld>
            <a:endParaRPr kumimoji="1" lang="ja-JP" altLang="en-US" sz="1800"/>
          </a:p>
        </p:txBody>
      </p:sp>
    </p:spTree>
    <p:extLst>
      <p:ext uri="{BB962C8B-B14F-4D97-AF65-F5344CB8AC3E}">
        <p14:creationId xmlns:p14="http://schemas.microsoft.com/office/powerpoint/2010/main" val="457692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838202" y="871269"/>
            <a:ext cx="10515600" cy="530569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a:t>第１０条（総括安全衛生管理者）</a:t>
            </a:r>
            <a:endParaRPr lang="en-US" altLang="ja-JP" sz="2000"/>
          </a:p>
          <a:p>
            <a:pPr marL="0" indent="0">
              <a:buFont typeface="Arial" panose="020B0604020202020204" pitchFamily="34" charset="0"/>
              <a:buNone/>
            </a:pPr>
            <a:r>
              <a:rPr lang="ja-JP" altLang="en-US" sz="2000"/>
              <a:t>事業者は政令で定める規模の事業場ごとに、（中略）総括安全衛生管理者を選任し、その者に安全管理者、衛生管理者又は（中略）技術的事項を管理する者の指揮をさせるとともに、次の業務を統括管理させなければならない。</a:t>
            </a:r>
            <a:endParaRPr lang="en-US" altLang="ja-JP" sz="2000"/>
          </a:p>
          <a:p>
            <a:pPr marL="0" indent="0">
              <a:buFont typeface="Arial" panose="020B0604020202020204" pitchFamily="34" charset="0"/>
              <a:buNone/>
            </a:pPr>
            <a:r>
              <a:rPr lang="ja-JP" altLang="en-US" sz="2000"/>
              <a:t>１．労働者の危険又は健康障害を</a:t>
            </a:r>
            <a:r>
              <a:rPr lang="ja-JP" altLang="en-US" sz="2000">
                <a:solidFill>
                  <a:srgbClr val="FF0000"/>
                </a:solidFill>
              </a:rPr>
              <a:t>防止するための措置</a:t>
            </a:r>
            <a:r>
              <a:rPr lang="ja-JP" altLang="en-US" sz="2000"/>
              <a:t>に関すること。</a:t>
            </a:r>
            <a:endParaRPr lang="en-US" altLang="ja-JP" sz="2000"/>
          </a:p>
          <a:p>
            <a:pPr marL="0" indent="0">
              <a:buFont typeface="Arial" panose="020B0604020202020204" pitchFamily="34" charset="0"/>
              <a:buNone/>
            </a:pPr>
            <a:r>
              <a:rPr lang="ja-JP" altLang="en-US" sz="2000"/>
              <a:t>２．労働者の安全又は衛生のための</a:t>
            </a:r>
            <a:r>
              <a:rPr lang="ja-JP" altLang="en-US" sz="2000">
                <a:solidFill>
                  <a:srgbClr val="FF0000"/>
                </a:solidFill>
              </a:rPr>
              <a:t>教育の実施</a:t>
            </a:r>
            <a:r>
              <a:rPr lang="ja-JP" altLang="en-US" sz="2000"/>
              <a:t>に関すること。</a:t>
            </a:r>
            <a:endParaRPr lang="en-US" altLang="ja-JP" sz="2000"/>
          </a:p>
          <a:p>
            <a:pPr marL="0" indent="0">
              <a:buFont typeface="Arial" panose="020B0604020202020204" pitchFamily="34" charset="0"/>
              <a:buNone/>
            </a:pPr>
            <a:r>
              <a:rPr lang="ja-JP" altLang="en-US" sz="2000"/>
              <a:t>３．</a:t>
            </a:r>
            <a:r>
              <a:rPr lang="ja-JP" altLang="en-US" sz="2000">
                <a:solidFill>
                  <a:srgbClr val="FF0000"/>
                </a:solidFill>
              </a:rPr>
              <a:t>健康診断の実施</a:t>
            </a:r>
            <a:r>
              <a:rPr lang="ja-JP" altLang="en-US" sz="2000"/>
              <a:t>その他健康の保持増進のための措置に関すること。</a:t>
            </a:r>
            <a:endParaRPr lang="en-US" altLang="ja-JP" sz="2000"/>
          </a:p>
          <a:p>
            <a:pPr marL="0" indent="0">
              <a:buFont typeface="Arial" panose="020B0604020202020204" pitchFamily="34" charset="0"/>
              <a:buNone/>
            </a:pPr>
            <a:r>
              <a:rPr lang="ja-JP" altLang="en-US" sz="2000"/>
              <a:t>４．労働災害の</a:t>
            </a:r>
            <a:r>
              <a:rPr lang="ja-JP" altLang="en-US" sz="2000">
                <a:solidFill>
                  <a:srgbClr val="FF0000"/>
                </a:solidFill>
              </a:rPr>
              <a:t>原因の調査及び再発防止</a:t>
            </a:r>
            <a:r>
              <a:rPr lang="ja-JP" altLang="en-US" sz="2000"/>
              <a:t>に対策に関すること。</a:t>
            </a:r>
            <a:endParaRPr lang="en-US" altLang="ja-JP" sz="2000"/>
          </a:p>
          <a:p>
            <a:pPr marL="0" indent="0">
              <a:buFont typeface="Arial" panose="020B0604020202020204" pitchFamily="34" charset="0"/>
              <a:buNone/>
            </a:pPr>
            <a:r>
              <a:rPr lang="ja-JP" altLang="en-US" sz="2000"/>
              <a:t>５．前各号に掲げるもののほか、労働災害を防止するため必要な業務で、厚生労働省令で定めるもの。</a:t>
            </a:r>
            <a:endParaRPr lang="en-US" altLang="ja-JP" sz="2000"/>
          </a:p>
          <a:p>
            <a:pPr marL="0" indent="0">
              <a:buFont typeface="Arial" panose="020B0604020202020204" pitchFamily="34" charset="0"/>
              <a:buNone/>
            </a:pPr>
            <a:r>
              <a:rPr lang="ja-JP" altLang="en-US" sz="2000">
                <a:solidFill>
                  <a:srgbClr val="0070C0"/>
                </a:solidFill>
              </a:rPr>
              <a:t>第１１条で安全管理者、第１２条で衛生管理者、第１２条２項で安全衛生推進者について規定。</a:t>
            </a:r>
            <a:endParaRPr lang="en-US" altLang="ja-JP" sz="2000">
              <a:solidFill>
                <a:srgbClr val="0070C0"/>
              </a:solidFill>
            </a:endParaRPr>
          </a:p>
          <a:p>
            <a:pPr marL="0" indent="0">
              <a:buFont typeface="Arial" panose="020B0604020202020204" pitchFamily="34" charset="0"/>
              <a:buNone/>
            </a:pPr>
            <a:r>
              <a:rPr lang="ja-JP" altLang="en-US" sz="2000">
                <a:solidFill>
                  <a:srgbClr val="0070C0"/>
                </a:solidFill>
              </a:rPr>
              <a:t>安全管理者は前５項目のうち安全に係わる技術的事項の管理、衛生管理者は同じく衛生に係る技術的事項の管理、安全衛生推進者は通達により安全衛生業務について権限と責任を有する者の指揮を受けて当該業務を担当するとされている。</a:t>
            </a:r>
            <a:endParaRPr lang="ja-JP" altLang="en-US" sz="2000" dirty="0">
              <a:solidFill>
                <a:srgbClr val="0070C0"/>
              </a:solidFill>
            </a:endParaRPr>
          </a:p>
        </p:txBody>
      </p:sp>
      <p:sp>
        <p:nvSpPr>
          <p:cNvPr id="3" name="スライド番号プレースホルダー 2"/>
          <p:cNvSpPr>
            <a:spLocks noGrp="1"/>
          </p:cNvSpPr>
          <p:nvPr>
            <p:ph type="sldNum" sz="quarter" idx="12"/>
          </p:nvPr>
        </p:nvSpPr>
        <p:spPr/>
        <p:txBody>
          <a:bodyPr/>
          <a:lstStyle/>
          <a:p>
            <a:fld id="{214EC2ED-0AB1-43E7-B019-B190554BF707}" type="slidenum">
              <a:rPr kumimoji="1" lang="ja-JP" altLang="en-US" sz="1800" smtClean="0"/>
              <a:t>19</a:t>
            </a:fld>
            <a:endParaRPr kumimoji="1" lang="ja-JP" altLang="en-US" sz="1800"/>
          </a:p>
        </p:txBody>
      </p:sp>
    </p:spTree>
    <p:extLst>
      <p:ext uri="{BB962C8B-B14F-4D97-AF65-F5344CB8AC3E}">
        <p14:creationId xmlns:p14="http://schemas.microsoft.com/office/powerpoint/2010/main" val="3275508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t>目次</a:t>
            </a:r>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dirty="0"/>
              <a:t>産業廃棄物処理業界の現状</a:t>
            </a:r>
            <a:endParaRPr kumimoji="1" lang="en-US" altLang="ja-JP" dirty="0"/>
          </a:p>
          <a:p>
            <a:pPr marL="514350" indent="-514350">
              <a:buFont typeface="+mj-lt"/>
              <a:buAutoNum type="arabicPeriod"/>
            </a:pPr>
            <a:r>
              <a:rPr lang="ja-JP" altLang="en-US" dirty="0"/>
              <a:t>安全衛生活動のイメージ</a:t>
            </a:r>
            <a:endParaRPr lang="en-US" altLang="ja-JP" dirty="0"/>
          </a:p>
          <a:p>
            <a:pPr marL="514350" indent="-514350">
              <a:buFont typeface="+mj-lt"/>
              <a:buAutoNum type="arabicPeriod"/>
            </a:pPr>
            <a:r>
              <a:rPr kumimoji="1" lang="ja-JP" altLang="en-US" dirty="0"/>
              <a:t>安全衛生活動の実際</a:t>
            </a:r>
            <a:endParaRPr kumimoji="1" lang="en-US" altLang="ja-JP" dirty="0"/>
          </a:p>
          <a:p>
            <a:pPr marL="514350" indent="-514350">
              <a:buFont typeface="+mj-lt"/>
              <a:buAutoNum type="arabicPeriod"/>
            </a:pPr>
            <a:r>
              <a:rPr lang="ja-JP" altLang="en-US" dirty="0"/>
              <a:t>経営者の</a:t>
            </a:r>
            <a:r>
              <a:rPr lang="ja-JP" altLang="en-US"/>
              <a:t>取り組むべきこと</a:t>
            </a:r>
            <a:endParaRPr kumimoji="1" lang="en-US" altLang="ja-JP" dirty="0"/>
          </a:p>
          <a:p>
            <a:pPr marL="0" indent="0">
              <a:buNone/>
            </a:pPr>
            <a:r>
              <a:rPr lang="ja-JP" altLang="en-US" dirty="0"/>
              <a:t>（参考）安全衛生法の抜粋</a:t>
            </a:r>
            <a:endParaRPr kumimoji="1" lang="ja-JP" altLang="en-US" dirty="0"/>
          </a:p>
        </p:txBody>
      </p:sp>
      <p:sp>
        <p:nvSpPr>
          <p:cNvPr id="4" name="スライド番号プレースホルダー 3"/>
          <p:cNvSpPr>
            <a:spLocks noGrp="1"/>
          </p:cNvSpPr>
          <p:nvPr>
            <p:ph type="sldNum" sz="quarter" idx="12"/>
          </p:nvPr>
        </p:nvSpPr>
        <p:spPr/>
        <p:txBody>
          <a:bodyPr/>
          <a:lstStyle/>
          <a:p>
            <a:fld id="{214EC2ED-0AB1-43E7-B019-B190554BF707}" type="slidenum">
              <a:rPr kumimoji="1" lang="ja-JP" altLang="en-US" sz="1800" smtClean="0"/>
              <a:t>2</a:t>
            </a:fld>
            <a:endParaRPr kumimoji="1" lang="ja-JP" altLang="en-US" sz="1800" dirty="0"/>
          </a:p>
        </p:txBody>
      </p:sp>
    </p:spTree>
    <p:extLst>
      <p:ext uri="{BB962C8B-B14F-4D97-AF65-F5344CB8AC3E}">
        <p14:creationId xmlns:p14="http://schemas.microsoft.com/office/powerpoint/2010/main" val="3098498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p:cNvSpPr txBox="1">
            <a:spLocks/>
          </p:cNvSpPr>
          <p:nvPr/>
        </p:nvSpPr>
        <p:spPr>
          <a:xfrm>
            <a:off x="760563" y="434138"/>
            <a:ext cx="10515600" cy="1480927"/>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800" dirty="0"/>
              <a:t>第１４条（作業主任者）</a:t>
            </a:r>
            <a:br>
              <a:rPr lang="en-US" altLang="ja-JP" sz="1800" dirty="0"/>
            </a:br>
            <a:r>
              <a:rPr lang="ja-JP" altLang="en-US" sz="1600" dirty="0"/>
              <a:t>事業者は、高圧室内作業その他の</a:t>
            </a:r>
            <a:r>
              <a:rPr lang="ja-JP" altLang="en-US" sz="1600" dirty="0">
                <a:solidFill>
                  <a:srgbClr val="FF0000"/>
                </a:solidFill>
              </a:rPr>
              <a:t>労働災害を防止するための管理を必要とする作業</a:t>
            </a:r>
            <a:r>
              <a:rPr lang="ja-JP" altLang="en-US" sz="1600" dirty="0"/>
              <a:t>で、政令に定めるものについては、都道府県労働局長の</a:t>
            </a:r>
            <a:r>
              <a:rPr lang="ja-JP" altLang="en-US" sz="1600" dirty="0">
                <a:solidFill>
                  <a:srgbClr val="FF0000"/>
                </a:solidFill>
              </a:rPr>
              <a:t>免許を受けた者</a:t>
            </a:r>
            <a:r>
              <a:rPr lang="ja-JP" altLang="en-US" sz="1600" dirty="0"/>
              <a:t>又は都道府県労働局長の登録を受けた者が行う</a:t>
            </a:r>
            <a:r>
              <a:rPr lang="ja-JP" altLang="en-US" sz="1600" dirty="0">
                <a:solidFill>
                  <a:srgbClr val="FF0000"/>
                </a:solidFill>
              </a:rPr>
              <a:t>技能講習を修了した者</a:t>
            </a:r>
            <a:r>
              <a:rPr lang="ja-JP" altLang="en-US" sz="1600" dirty="0"/>
              <a:t>のうちから、厚生労働省令で定めるところにより、当該作業の区分に応じて、</a:t>
            </a:r>
            <a:r>
              <a:rPr lang="ja-JP" altLang="en-US" sz="1600" dirty="0">
                <a:solidFill>
                  <a:srgbClr val="FF0000"/>
                </a:solidFill>
              </a:rPr>
              <a:t>作業主任者を選任</a:t>
            </a:r>
            <a:r>
              <a:rPr lang="ja-JP" altLang="en-US" sz="1600" dirty="0"/>
              <a:t>し、その者に当該作業に従事する</a:t>
            </a:r>
            <a:r>
              <a:rPr lang="ja-JP" altLang="en-US" sz="1600" dirty="0">
                <a:solidFill>
                  <a:srgbClr val="FF0000"/>
                </a:solidFill>
              </a:rPr>
              <a:t>労働者の指揮</a:t>
            </a:r>
            <a:r>
              <a:rPr lang="ja-JP" altLang="en-US" sz="1600" dirty="0"/>
              <a:t>その他の厚生労働省令で定める事項を行わせなければならない。</a:t>
            </a:r>
          </a:p>
        </p:txBody>
      </p:sp>
      <p:graphicFrame>
        <p:nvGraphicFramePr>
          <p:cNvPr id="3" name="コンテンツ プレースホルダー 5"/>
          <p:cNvGraphicFramePr>
            <a:graphicFrameLocks/>
          </p:cNvGraphicFramePr>
          <p:nvPr>
            <p:extLst>
              <p:ext uri="{D42A27DB-BD31-4B8C-83A1-F6EECF244321}">
                <p14:modId xmlns:p14="http://schemas.microsoft.com/office/powerpoint/2010/main" val="10529594"/>
              </p:ext>
            </p:extLst>
          </p:nvPr>
        </p:nvGraphicFramePr>
        <p:xfrm>
          <a:off x="894675" y="1915065"/>
          <a:ext cx="10515602" cy="4206240"/>
        </p:xfrm>
        <a:graphic>
          <a:graphicData uri="http://schemas.openxmlformats.org/drawingml/2006/table">
            <a:tbl>
              <a:tblPr firstRow="1" bandRow="1">
                <a:tableStyleId>{5C22544A-7EE6-4342-B048-85BDC9FD1C3A}</a:tableStyleId>
              </a:tblPr>
              <a:tblGrid>
                <a:gridCol w="528377">
                  <a:extLst>
                    <a:ext uri="{9D8B030D-6E8A-4147-A177-3AD203B41FA5}">
                      <a16:colId xmlns:a16="http://schemas.microsoft.com/office/drawing/2014/main" val="20000"/>
                    </a:ext>
                  </a:extLst>
                </a:gridCol>
                <a:gridCol w="9987225">
                  <a:extLst>
                    <a:ext uri="{9D8B030D-6E8A-4147-A177-3AD203B41FA5}">
                      <a16:colId xmlns:a16="http://schemas.microsoft.com/office/drawing/2014/main" val="20001"/>
                    </a:ext>
                  </a:extLst>
                </a:gridCol>
              </a:tblGrid>
              <a:tr h="268836">
                <a:tc>
                  <a:txBody>
                    <a:bodyPr/>
                    <a:lstStyle/>
                    <a:p>
                      <a:endParaRPr kumimoji="1" lang="ja-JP" altLang="en-US" sz="1400" dirty="0"/>
                    </a:p>
                  </a:txBody>
                  <a:tcPr anchor="ctr"/>
                </a:tc>
                <a:tc>
                  <a:txBody>
                    <a:bodyPr/>
                    <a:lstStyle/>
                    <a:p>
                      <a:r>
                        <a:rPr kumimoji="1" lang="ja-JP" altLang="en-US" sz="1400" dirty="0"/>
                        <a:t>産業廃棄物処理業における作業主任者の選任が必要な主な業務</a:t>
                      </a:r>
                    </a:p>
                  </a:txBody>
                  <a:tcPr anchor="ctr"/>
                </a:tc>
                <a:extLst>
                  <a:ext uri="{0D108BD9-81ED-4DB2-BD59-A6C34878D82A}">
                    <a16:rowId xmlns:a16="http://schemas.microsoft.com/office/drawing/2014/main" val="10000"/>
                  </a:ext>
                </a:extLst>
              </a:tr>
              <a:tr h="268836">
                <a:tc>
                  <a:txBody>
                    <a:bodyPr/>
                    <a:lstStyle/>
                    <a:p>
                      <a:pPr algn="ctr"/>
                      <a:r>
                        <a:rPr kumimoji="1" lang="ja-JP" altLang="en-US" sz="1400" dirty="0"/>
                        <a:t>１</a:t>
                      </a:r>
                    </a:p>
                  </a:txBody>
                  <a:tcPr anchor="ctr"/>
                </a:tc>
                <a:tc>
                  <a:txBody>
                    <a:bodyPr/>
                    <a:lstStyle/>
                    <a:p>
                      <a:r>
                        <a:rPr kumimoji="1" lang="ja-JP" altLang="en-US" sz="1400" dirty="0"/>
                        <a:t>アセチレン溶接装置又はガス集合溶接装置を用いて行う金属の溶接、溶断又は加熱の作業</a:t>
                      </a:r>
                    </a:p>
                  </a:txBody>
                  <a:tcPr anchor="ctr"/>
                </a:tc>
                <a:extLst>
                  <a:ext uri="{0D108BD9-81ED-4DB2-BD59-A6C34878D82A}">
                    <a16:rowId xmlns:a16="http://schemas.microsoft.com/office/drawing/2014/main" val="10001"/>
                  </a:ext>
                </a:extLst>
              </a:tr>
              <a:tr h="268836">
                <a:tc>
                  <a:txBody>
                    <a:bodyPr/>
                    <a:lstStyle/>
                    <a:p>
                      <a:pPr algn="ctr"/>
                      <a:r>
                        <a:rPr kumimoji="1" lang="ja-JP" altLang="en-US" sz="1400" dirty="0"/>
                        <a:t>２</a:t>
                      </a:r>
                    </a:p>
                  </a:txBody>
                  <a:tcPr anchor="ctr"/>
                </a:tc>
                <a:tc>
                  <a:txBody>
                    <a:bodyPr/>
                    <a:lstStyle/>
                    <a:p>
                      <a:r>
                        <a:rPr kumimoji="1" lang="ja-JP" altLang="en-US" sz="1400" dirty="0"/>
                        <a:t>動力により駆動されるプレス機械を５台以上有する事業場において行うプレス機械の作業</a:t>
                      </a:r>
                    </a:p>
                  </a:txBody>
                  <a:tcPr anchor="ctr"/>
                </a:tc>
                <a:extLst>
                  <a:ext uri="{0D108BD9-81ED-4DB2-BD59-A6C34878D82A}">
                    <a16:rowId xmlns:a16="http://schemas.microsoft.com/office/drawing/2014/main" val="10002"/>
                  </a:ext>
                </a:extLst>
              </a:tr>
              <a:tr h="268836">
                <a:tc>
                  <a:txBody>
                    <a:bodyPr/>
                    <a:lstStyle/>
                    <a:p>
                      <a:pPr algn="ctr"/>
                      <a:r>
                        <a:rPr kumimoji="1" lang="ja-JP" altLang="en-US" sz="1400" dirty="0"/>
                        <a:t>３</a:t>
                      </a:r>
                    </a:p>
                  </a:txBody>
                  <a:tcPr anchor="ctr"/>
                </a:tc>
                <a:tc>
                  <a:txBody>
                    <a:bodyPr/>
                    <a:lstStyle/>
                    <a:p>
                      <a:r>
                        <a:rPr kumimoji="1" lang="ja-JP" altLang="en-US" sz="1400" dirty="0"/>
                        <a:t>ボイラー（小型ボイラーを除く）の取扱いの業務</a:t>
                      </a:r>
                    </a:p>
                  </a:txBody>
                  <a:tcPr anchor="ctr"/>
                </a:tc>
                <a:extLst>
                  <a:ext uri="{0D108BD9-81ED-4DB2-BD59-A6C34878D82A}">
                    <a16:rowId xmlns:a16="http://schemas.microsoft.com/office/drawing/2014/main" val="10003"/>
                  </a:ext>
                </a:extLst>
              </a:tr>
              <a:tr h="833391">
                <a:tc>
                  <a:txBody>
                    <a:bodyPr/>
                    <a:lstStyle/>
                    <a:p>
                      <a:pPr algn="ctr"/>
                      <a:r>
                        <a:rPr kumimoji="1" lang="ja-JP" altLang="en-US" sz="1400" dirty="0"/>
                        <a:t>４</a:t>
                      </a:r>
                    </a:p>
                  </a:txBody>
                  <a:tcPr anchor="ctr"/>
                </a:tc>
                <a:tc>
                  <a:txBody>
                    <a:bodyPr/>
                    <a:lstStyle/>
                    <a:p>
                      <a:r>
                        <a:rPr kumimoji="1" lang="ja-JP" altLang="en-US" sz="1400" dirty="0"/>
                        <a:t>次に掲げる設備によるものの過熱乾燥の作業</a:t>
                      </a:r>
                      <a:endParaRPr kumimoji="1" lang="en-US" altLang="ja-JP" sz="1400" dirty="0"/>
                    </a:p>
                    <a:p>
                      <a:r>
                        <a:rPr kumimoji="1" lang="ja-JP" altLang="en-US" sz="1400" dirty="0"/>
                        <a:t>ア）乾燥設備のうち、危険物等に係る設備で、内容積が１立方メートル以上のもの</a:t>
                      </a:r>
                      <a:endParaRPr kumimoji="1" lang="en-US" altLang="ja-JP" sz="1400" dirty="0"/>
                    </a:p>
                    <a:p>
                      <a:r>
                        <a:rPr kumimoji="1" lang="ja-JP" altLang="en-US" sz="1400" dirty="0"/>
                        <a:t>イ）乾燥設備のうち、アの危険物等以外の物に係わる設備で、熱源として燃料を使用するもの（最大消費量が一定量以上のものに限る）または、熱源として電力を使用するもの（定格消費電力が一定以上のものに限る）</a:t>
                      </a:r>
                    </a:p>
                  </a:txBody>
                  <a:tcPr anchor="ctr"/>
                </a:tc>
                <a:extLst>
                  <a:ext uri="{0D108BD9-81ED-4DB2-BD59-A6C34878D82A}">
                    <a16:rowId xmlns:a16="http://schemas.microsoft.com/office/drawing/2014/main" val="10004"/>
                  </a:ext>
                </a:extLst>
              </a:tr>
              <a:tr h="457021">
                <a:tc>
                  <a:txBody>
                    <a:bodyPr/>
                    <a:lstStyle/>
                    <a:p>
                      <a:pPr algn="ctr"/>
                      <a:r>
                        <a:rPr kumimoji="1" lang="ja-JP" altLang="en-US" sz="1400" dirty="0"/>
                        <a:t>５</a:t>
                      </a:r>
                    </a:p>
                  </a:txBody>
                  <a:tcPr anchor="ctr"/>
                </a:tc>
                <a:tc>
                  <a:txBody>
                    <a:bodyPr/>
                    <a:lstStyle/>
                    <a:p>
                      <a:r>
                        <a:rPr kumimoji="1" lang="ja-JP" altLang="en-US" sz="1400" dirty="0"/>
                        <a:t>高さが２メートル以上のはい（倉庫、上屋又は土場に積み重ねられた荷（小麦、大豆、鉱石等の荷を除く）の集団をいう）のはい付け又ははいくずしの作業（荷役機械の運転者のみによって行われるものを除く）</a:t>
                      </a:r>
                    </a:p>
                  </a:txBody>
                  <a:tcPr anchor="ctr"/>
                </a:tc>
                <a:extLst>
                  <a:ext uri="{0D108BD9-81ED-4DB2-BD59-A6C34878D82A}">
                    <a16:rowId xmlns:a16="http://schemas.microsoft.com/office/drawing/2014/main" val="10005"/>
                  </a:ext>
                </a:extLst>
              </a:tr>
              <a:tr h="268836">
                <a:tc>
                  <a:txBody>
                    <a:bodyPr/>
                    <a:lstStyle/>
                    <a:p>
                      <a:pPr algn="ctr"/>
                      <a:r>
                        <a:rPr kumimoji="1" lang="ja-JP" altLang="en-US" sz="1400" dirty="0"/>
                        <a:t>６</a:t>
                      </a:r>
                    </a:p>
                  </a:txBody>
                  <a:tcPr anchor="ctr"/>
                </a:tc>
                <a:tc>
                  <a:txBody>
                    <a:bodyPr/>
                    <a:lstStyle/>
                    <a:p>
                      <a:r>
                        <a:rPr kumimoji="1" lang="ja-JP" altLang="en-US" sz="1400" dirty="0"/>
                        <a:t>第１種圧力容器の取り扱いの作業</a:t>
                      </a:r>
                    </a:p>
                  </a:txBody>
                  <a:tcPr anchor="ctr"/>
                </a:tc>
                <a:extLst>
                  <a:ext uri="{0D108BD9-81ED-4DB2-BD59-A6C34878D82A}">
                    <a16:rowId xmlns:a16="http://schemas.microsoft.com/office/drawing/2014/main" val="10006"/>
                  </a:ext>
                </a:extLst>
              </a:tr>
              <a:tr h="268836">
                <a:tc>
                  <a:txBody>
                    <a:bodyPr/>
                    <a:lstStyle/>
                    <a:p>
                      <a:pPr algn="ctr"/>
                      <a:r>
                        <a:rPr kumimoji="1" lang="ja-JP" altLang="en-US" sz="1400" dirty="0"/>
                        <a:t>７</a:t>
                      </a:r>
                    </a:p>
                  </a:txBody>
                  <a:tcPr anchor="ctr"/>
                </a:tc>
                <a:tc>
                  <a:txBody>
                    <a:bodyPr/>
                    <a:lstStyle/>
                    <a:p>
                      <a:r>
                        <a:rPr kumimoji="1" lang="ja-JP" altLang="en-US" sz="1400" dirty="0"/>
                        <a:t>特定化学物質等を製造し、又は取り扱う作業（試験研究のために取り扱う作業を除く）</a:t>
                      </a:r>
                    </a:p>
                  </a:txBody>
                  <a:tcPr anchor="ctr"/>
                </a:tc>
                <a:extLst>
                  <a:ext uri="{0D108BD9-81ED-4DB2-BD59-A6C34878D82A}">
                    <a16:rowId xmlns:a16="http://schemas.microsoft.com/office/drawing/2014/main" val="10007"/>
                  </a:ext>
                </a:extLst>
              </a:tr>
              <a:tr h="268836">
                <a:tc>
                  <a:txBody>
                    <a:bodyPr/>
                    <a:lstStyle/>
                    <a:p>
                      <a:pPr algn="ctr"/>
                      <a:r>
                        <a:rPr kumimoji="1" lang="ja-JP" altLang="en-US" sz="1400" dirty="0"/>
                        <a:t>８</a:t>
                      </a:r>
                    </a:p>
                  </a:txBody>
                  <a:tcPr anchor="ctr"/>
                </a:tc>
                <a:tc>
                  <a:txBody>
                    <a:bodyPr/>
                    <a:lstStyle/>
                    <a:p>
                      <a:r>
                        <a:rPr kumimoji="1" lang="ja-JP" altLang="en-US" sz="1400" dirty="0"/>
                        <a:t>酸素欠乏危険場所における作業</a:t>
                      </a:r>
                    </a:p>
                  </a:txBody>
                  <a:tcPr anchor="ctr"/>
                </a:tc>
                <a:extLst>
                  <a:ext uri="{0D108BD9-81ED-4DB2-BD59-A6C34878D82A}">
                    <a16:rowId xmlns:a16="http://schemas.microsoft.com/office/drawing/2014/main" val="10008"/>
                  </a:ext>
                </a:extLst>
              </a:tr>
              <a:tr h="268836">
                <a:tc>
                  <a:txBody>
                    <a:bodyPr/>
                    <a:lstStyle/>
                    <a:p>
                      <a:pPr algn="ctr"/>
                      <a:r>
                        <a:rPr kumimoji="1" lang="ja-JP" altLang="en-US" sz="1400" dirty="0"/>
                        <a:t>９</a:t>
                      </a:r>
                    </a:p>
                  </a:txBody>
                  <a:tcPr anchor="ctr"/>
                </a:tc>
                <a:tc>
                  <a:txBody>
                    <a:bodyPr/>
                    <a:lstStyle/>
                    <a:p>
                      <a:r>
                        <a:rPr kumimoji="1" lang="ja-JP" altLang="en-US" sz="1400" dirty="0"/>
                        <a:t>有機溶剤を製造し、又は、取り扱う業務で、厚生労働省で定めるものに係る作業</a:t>
                      </a:r>
                    </a:p>
                  </a:txBody>
                  <a:tcPr anchor="ctr"/>
                </a:tc>
                <a:extLst>
                  <a:ext uri="{0D108BD9-81ED-4DB2-BD59-A6C34878D82A}">
                    <a16:rowId xmlns:a16="http://schemas.microsoft.com/office/drawing/2014/main" val="10009"/>
                  </a:ext>
                </a:extLst>
              </a:tr>
              <a:tr h="268836">
                <a:tc>
                  <a:txBody>
                    <a:bodyPr/>
                    <a:lstStyle/>
                    <a:p>
                      <a:pPr algn="ctr"/>
                      <a:r>
                        <a:rPr kumimoji="1" lang="ja-JP" altLang="en-US" sz="1400" dirty="0"/>
                        <a:t>１０</a:t>
                      </a:r>
                    </a:p>
                  </a:txBody>
                  <a:tcPr anchor="ctr"/>
                </a:tc>
                <a:tc>
                  <a:txBody>
                    <a:bodyPr/>
                    <a:lstStyle/>
                    <a:p>
                      <a:r>
                        <a:rPr kumimoji="1" lang="ja-JP" altLang="en-US" sz="1400" dirty="0"/>
                        <a:t>石綿等を取り扱う作業（試験研究のために取り扱う作業を除く。）又は、石綿等を試験研究のために製造する作業</a:t>
                      </a:r>
                    </a:p>
                  </a:txBody>
                  <a:tcPr anchor="ctr"/>
                </a:tc>
                <a:extLst>
                  <a:ext uri="{0D108BD9-81ED-4DB2-BD59-A6C34878D82A}">
                    <a16:rowId xmlns:a16="http://schemas.microsoft.com/office/drawing/2014/main" val="10010"/>
                  </a:ext>
                </a:extLst>
              </a:tr>
            </a:tbl>
          </a:graphicData>
        </a:graphic>
      </p:graphicFrame>
      <p:sp>
        <p:nvSpPr>
          <p:cNvPr id="4" name="スライド番号プレースホルダー 3"/>
          <p:cNvSpPr>
            <a:spLocks noGrp="1"/>
          </p:cNvSpPr>
          <p:nvPr>
            <p:ph type="sldNum" sz="quarter" idx="12"/>
          </p:nvPr>
        </p:nvSpPr>
        <p:spPr>
          <a:xfrm>
            <a:off x="8974014" y="6379797"/>
            <a:ext cx="2743200" cy="365125"/>
          </a:xfrm>
        </p:spPr>
        <p:txBody>
          <a:bodyPr/>
          <a:lstStyle/>
          <a:p>
            <a:fld id="{214EC2ED-0AB1-43E7-B019-B190554BF707}" type="slidenum">
              <a:rPr kumimoji="1" lang="ja-JP" altLang="en-US" sz="1800" smtClean="0"/>
              <a:t>20</a:t>
            </a:fld>
            <a:endParaRPr kumimoji="1" lang="ja-JP" altLang="en-US" sz="1800" dirty="0"/>
          </a:p>
        </p:txBody>
      </p:sp>
    </p:spTree>
    <p:extLst>
      <p:ext uri="{BB962C8B-B14F-4D97-AF65-F5344CB8AC3E}">
        <p14:creationId xmlns:p14="http://schemas.microsoft.com/office/powerpoint/2010/main" val="3589748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864079" y="577969"/>
            <a:ext cx="10515600" cy="585733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800" dirty="0"/>
              <a:t>第１９条（安全衛生委員会）</a:t>
            </a:r>
            <a:endParaRPr lang="en-US" altLang="ja-JP" sz="1800" dirty="0"/>
          </a:p>
          <a:p>
            <a:pPr marL="0" indent="0">
              <a:buFont typeface="Arial" panose="020B0604020202020204" pitchFamily="34" charset="0"/>
              <a:buNone/>
            </a:pPr>
            <a:r>
              <a:rPr lang="ja-JP" altLang="en-US" sz="1800" dirty="0"/>
              <a:t>事業者は、第１７条及び前条の規定により安全委員会及び衛生委員会を設けなければならないときは、それぞれの委員会の設置に代えて、安全衛生委員会を設置することができる。</a:t>
            </a:r>
            <a:endParaRPr lang="en-US" altLang="ja-JP" sz="1800" dirty="0"/>
          </a:p>
          <a:p>
            <a:pPr marL="0" indent="0">
              <a:buFont typeface="Arial" panose="020B0604020202020204" pitchFamily="34" charset="0"/>
              <a:buNone/>
            </a:pPr>
            <a:r>
              <a:rPr lang="ja-JP" altLang="en-US" sz="1800" dirty="0"/>
              <a:t>２　安全衛生委員会の委員は次の者をもって構成する。ただし、第１号の者である委員は、一人とする。</a:t>
            </a:r>
            <a:endParaRPr lang="en-US" altLang="ja-JP" sz="1800" dirty="0"/>
          </a:p>
          <a:p>
            <a:pPr marL="514350" indent="-514350">
              <a:buFont typeface="+mj-ea"/>
              <a:buAutoNum type="ea1JpnChsDbPeriod"/>
            </a:pPr>
            <a:r>
              <a:rPr lang="ja-JP" altLang="en-US" sz="1800" dirty="0"/>
              <a:t>総括安全衛生管理者又は総括安全衛生管理者以外の者で当該事業場においてその事業の実施　　　を統括管理するもの若しくはこれに準ずる者のうちから事業者が指名した者</a:t>
            </a:r>
            <a:endParaRPr lang="en-US" altLang="ja-JP" sz="1800" dirty="0"/>
          </a:p>
          <a:p>
            <a:pPr marL="514350" indent="-514350">
              <a:buFont typeface="+mj-ea"/>
              <a:buAutoNum type="ea1JpnChsDbPeriod"/>
            </a:pPr>
            <a:r>
              <a:rPr lang="ja-JP" altLang="en-US" sz="1800" dirty="0"/>
              <a:t>安全管理者及び衛生管理者のうちから事業者が指名した者</a:t>
            </a:r>
            <a:endParaRPr lang="en-US" altLang="ja-JP" sz="1800" dirty="0"/>
          </a:p>
          <a:p>
            <a:pPr marL="514350" indent="-514350">
              <a:buFont typeface="+mj-ea"/>
              <a:buAutoNum type="ea1JpnChsDbPeriod"/>
            </a:pPr>
            <a:r>
              <a:rPr lang="ja-JP" altLang="en-US" sz="1800" dirty="0"/>
              <a:t>産業医のうちから事業者が指名した者</a:t>
            </a:r>
            <a:endParaRPr lang="en-US" altLang="ja-JP" sz="1800" dirty="0"/>
          </a:p>
          <a:p>
            <a:pPr marL="514350" indent="-514350">
              <a:buFont typeface="+mj-ea"/>
              <a:buAutoNum type="ea1JpnChsDbPeriod"/>
            </a:pPr>
            <a:r>
              <a:rPr lang="ja-JP" altLang="en-US" sz="1800" dirty="0"/>
              <a:t>当該事業場の労働者で、安全に関し経験を有するもののうちから事業者が指名した者</a:t>
            </a:r>
            <a:endParaRPr lang="en-US" altLang="ja-JP" sz="1800" dirty="0"/>
          </a:p>
          <a:p>
            <a:pPr marL="514350" indent="-514350">
              <a:buFont typeface="+mj-ea"/>
              <a:buAutoNum type="ea1JpnChsDbPeriod"/>
            </a:pPr>
            <a:r>
              <a:rPr lang="ja-JP" altLang="en-US" sz="1800" dirty="0"/>
              <a:t>当該事業場の労働者で、衛生に関し経験を有するもののうちから事業者が指名した者</a:t>
            </a:r>
            <a:endParaRPr lang="en-US" altLang="ja-JP" sz="1800" dirty="0"/>
          </a:p>
          <a:p>
            <a:pPr marL="0" indent="0">
              <a:buFont typeface="Arial" panose="020B0604020202020204" pitchFamily="34" charset="0"/>
              <a:buNone/>
            </a:pPr>
            <a:r>
              <a:rPr lang="ja-JP" altLang="en-US" sz="1800" dirty="0"/>
              <a:t>３　事業者は、当該事業場の労働者で、作業環境測定を実施している作業環境測定士であるものを安全衛生委員会の委員として指名することができる。</a:t>
            </a:r>
            <a:endParaRPr lang="en-US" altLang="ja-JP" sz="1800" dirty="0"/>
          </a:p>
          <a:p>
            <a:pPr marL="0" indent="0">
              <a:buFont typeface="Arial" panose="020B0604020202020204" pitchFamily="34" charset="0"/>
              <a:buNone/>
            </a:pPr>
            <a:r>
              <a:rPr lang="ja-JP" altLang="en-US" sz="1800" dirty="0">
                <a:solidFill>
                  <a:srgbClr val="0070C0"/>
                </a:solidFill>
              </a:rPr>
              <a:t>安全衛生委員会の構成について（第１７条３項４項）</a:t>
            </a:r>
            <a:endParaRPr lang="en-US" altLang="ja-JP" sz="1800" dirty="0">
              <a:solidFill>
                <a:srgbClr val="0070C0"/>
              </a:solidFill>
            </a:endParaRPr>
          </a:p>
          <a:p>
            <a:pPr marL="0" indent="0">
              <a:buFont typeface="Arial" panose="020B0604020202020204" pitchFamily="34" charset="0"/>
              <a:buNone/>
            </a:pPr>
            <a:r>
              <a:rPr lang="ja-JP" altLang="en-US" sz="1800" dirty="0">
                <a:solidFill>
                  <a:srgbClr val="0070C0"/>
                </a:solidFill>
              </a:rPr>
              <a:t>安全衛生委員会の議長は、第１号の委員がなるものとする。</a:t>
            </a:r>
            <a:endParaRPr lang="en-US" altLang="ja-JP" sz="1800" dirty="0">
              <a:solidFill>
                <a:srgbClr val="0070C0"/>
              </a:solidFill>
            </a:endParaRPr>
          </a:p>
          <a:p>
            <a:pPr marL="0" indent="0">
              <a:buFont typeface="Arial" panose="020B0604020202020204" pitchFamily="34" charset="0"/>
              <a:buNone/>
            </a:pPr>
            <a:r>
              <a:rPr lang="ja-JP" altLang="en-US" sz="1800" dirty="0">
                <a:solidFill>
                  <a:srgbClr val="0070C0"/>
                </a:solidFill>
              </a:rPr>
              <a:t>事業者は、第１号の委員以外の委員の半数については、当該事業場に労働者の過半数で組織する労働組合があるときにおいてはその労働組合、労働者の過半数で組織する労働組合がないときにおいては労働者の過半数を代表する者の推薦に基づき指名しなければならない。（以下略）</a:t>
            </a:r>
            <a:endParaRPr lang="en-US" altLang="ja-JP" sz="1800" dirty="0">
              <a:solidFill>
                <a:srgbClr val="0070C0"/>
              </a:solidFill>
            </a:endParaRPr>
          </a:p>
          <a:p>
            <a:pPr marL="0" indent="0">
              <a:buFont typeface="Arial" panose="020B0604020202020204" pitchFamily="34" charset="0"/>
              <a:buNone/>
            </a:pPr>
            <a:endParaRPr lang="en-US" altLang="ja-JP" sz="1800" dirty="0"/>
          </a:p>
          <a:p>
            <a:pPr marL="0" indent="0">
              <a:buFont typeface="Arial" panose="020B0604020202020204" pitchFamily="34" charset="0"/>
              <a:buNone/>
            </a:pPr>
            <a:endParaRPr lang="en-US" altLang="ja-JP" sz="1800" dirty="0"/>
          </a:p>
        </p:txBody>
      </p:sp>
      <p:sp>
        <p:nvSpPr>
          <p:cNvPr id="3" name="スライド番号プレースホルダー 2"/>
          <p:cNvSpPr>
            <a:spLocks noGrp="1"/>
          </p:cNvSpPr>
          <p:nvPr>
            <p:ph type="sldNum" sz="quarter" idx="12"/>
          </p:nvPr>
        </p:nvSpPr>
        <p:spPr/>
        <p:txBody>
          <a:bodyPr/>
          <a:lstStyle/>
          <a:p>
            <a:fld id="{214EC2ED-0AB1-43E7-B019-B190554BF707}" type="slidenum">
              <a:rPr kumimoji="1" lang="ja-JP" altLang="en-US" sz="1800" smtClean="0"/>
              <a:t>21</a:t>
            </a:fld>
            <a:endParaRPr kumimoji="1" lang="ja-JP" altLang="en-US" sz="1800" dirty="0"/>
          </a:p>
        </p:txBody>
      </p:sp>
    </p:spTree>
    <p:extLst>
      <p:ext uri="{BB962C8B-B14F-4D97-AF65-F5344CB8AC3E}">
        <p14:creationId xmlns:p14="http://schemas.microsoft.com/office/powerpoint/2010/main" val="1925644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838202" y="802258"/>
            <a:ext cx="10515600" cy="537470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900"/>
              <a:t>安全委員会の審議事項</a:t>
            </a:r>
            <a:endParaRPr lang="en-US" altLang="ja-JP" sz="1900"/>
          </a:p>
          <a:p>
            <a:pPr marL="514350" indent="-514350">
              <a:buFont typeface="+mj-ea"/>
              <a:buAutoNum type="ea1JpnChsDbPeriod"/>
            </a:pPr>
            <a:r>
              <a:rPr lang="ja-JP" altLang="en-US" sz="1900"/>
              <a:t>労働者の危険を防止するための基本となるべき対策に関すること</a:t>
            </a:r>
            <a:endParaRPr lang="en-US" altLang="ja-JP" sz="1900"/>
          </a:p>
          <a:p>
            <a:pPr marL="514350" indent="-514350">
              <a:buFont typeface="+mj-ea"/>
              <a:buAutoNum type="ea1JpnChsDbPeriod"/>
            </a:pPr>
            <a:r>
              <a:rPr lang="ja-JP" altLang="en-US" sz="1900"/>
              <a:t>労働災害の原因及び再発防止対策で、安全に係わるものに関すること</a:t>
            </a:r>
            <a:endParaRPr lang="en-US" altLang="ja-JP" sz="1900"/>
          </a:p>
          <a:p>
            <a:pPr marL="514350" indent="-514350">
              <a:buFont typeface="+mj-ea"/>
              <a:buAutoNum type="ea1JpnChsDbPeriod"/>
            </a:pPr>
            <a:r>
              <a:rPr lang="ja-JP" altLang="en-US" sz="1900"/>
              <a:t>前２号に掲げるもののほか、労働者の危険防止に関する重要事項</a:t>
            </a:r>
            <a:endParaRPr lang="en-US" altLang="ja-JP" sz="1900"/>
          </a:p>
          <a:p>
            <a:pPr marL="514350" indent="-514350">
              <a:buFont typeface="+mj-ea"/>
              <a:buAutoNum type="ea1JpnChsDbPeriod"/>
            </a:pPr>
            <a:endParaRPr lang="en-US" altLang="ja-JP" sz="1900"/>
          </a:p>
          <a:p>
            <a:pPr marL="0" indent="0">
              <a:buFont typeface="Arial" panose="020B0604020202020204" pitchFamily="34" charset="0"/>
              <a:buNone/>
            </a:pPr>
            <a:r>
              <a:rPr lang="ja-JP" altLang="en-US" sz="1900"/>
              <a:t>衛生委員会の審議事項</a:t>
            </a:r>
            <a:endParaRPr lang="en-US" altLang="ja-JP" sz="1900"/>
          </a:p>
          <a:p>
            <a:pPr marL="514350" indent="-514350">
              <a:buFont typeface="+mj-ea"/>
              <a:buAutoNum type="ea1JpnChsDbPeriod"/>
            </a:pPr>
            <a:r>
              <a:rPr lang="ja-JP" altLang="en-US" sz="1900"/>
              <a:t>労働者の健康障害を防止するための基本となるべき対策に関すること</a:t>
            </a:r>
            <a:endParaRPr lang="en-US" altLang="ja-JP" sz="1900"/>
          </a:p>
          <a:p>
            <a:pPr marL="514350" indent="-514350">
              <a:buFont typeface="+mj-ea"/>
              <a:buAutoNum type="ea1JpnChsDbPeriod"/>
            </a:pPr>
            <a:r>
              <a:rPr lang="ja-JP" altLang="en-US" sz="1900"/>
              <a:t>労働者の健康の保持増進を図るための基本となるべき対策に関すること</a:t>
            </a:r>
            <a:endParaRPr lang="en-US" altLang="ja-JP" sz="1900"/>
          </a:p>
          <a:p>
            <a:pPr marL="514350" indent="-514350">
              <a:buFont typeface="+mj-ea"/>
              <a:buAutoNum type="ea1JpnChsDbPeriod"/>
            </a:pPr>
            <a:r>
              <a:rPr lang="ja-JP" altLang="en-US" sz="1900"/>
              <a:t>労働災害の原因及び再発防止対策で、衛生に係るものに関すること</a:t>
            </a:r>
            <a:endParaRPr lang="en-US" altLang="ja-JP" sz="1900"/>
          </a:p>
          <a:p>
            <a:pPr marL="514350" indent="-514350">
              <a:buFont typeface="+mj-ea"/>
              <a:buAutoNum type="ea1JpnChsDbPeriod"/>
            </a:pPr>
            <a:r>
              <a:rPr lang="ja-JP" altLang="en-US" sz="1900"/>
              <a:t>前３号に掲げるもののほか、労働者の健康障害の防止及び健康の保持増進に関する重要事項</a:t>
            </a:r>
            <a:endParaRPr lang="en-US" altLang="ja-JP" sz="1900"/>
          </a:p>
          <a:p>
            <a:pPr marL="514350" indent="-514350">
              <a:buFont typeface="+mj-ea"/>
              <a:buAutoNum type="ea1JpnChsDbPeriod"/>
            </a:pPr>
            <a:endParaRPr lang="en-US" altLang="ja-JP" sz="1900"/>
          </a:p>
          <a:p>
            <a:pPr marL="0" indent="0">
              <a:buFont typeface="Arial" panose="020B0604020202020204" pitchFamily="34" charset="0"/>
              <a:buNone/>
            </a:pPr>
            <a:r>
              <a:rPr lang="ja-JP" altLang="en-US" sz="1900"/>
              <a:t>安全衛生委員会を設置する必要のある事業場</a:t>
            </a:r>
            <a:endParaRPr lang="en-US" altLang="ja-JP" sz="1900"/>
          </a:p>
          <a:p>
            <a:pPr marL="0" indent="0">
              <a:buFont typeface="Arial" panose="020B0604020202020204" pitchFamily="34" charset="0"/>
              <a:buNone/>
            </a:pPr>
            <a:r>
              <a:rPr lang="ja-JP" altLang="en-US" sz="1900"/>
              <a:t>　　　常時５０人以上の労働者を使用する事業場</a:t>
            </a:r>
            <a:endParaRPr lang="en-US" altLang="ja-JP" sz="1900"/>
          </a:p>
          <a:p>
            <a:pPr marL="0" indent="0">
              <a:buFont typeface="Arial" panose="020B0604020202020204" pitchFamily="34" charset="0"/>
              <a:buNone/>
            </a:pPr>
            <a:endParaRPr lang="ja-JP" altLang="en-US" dirty="0"/>
          </a:p>
        </p:txBody>
      </p:sp>
      <p:sp>
        <p:nvSpPr>
          <p:cNvPr id="3" name="スライド番号プレースホルダー 2"/>
          <p:cNvSpPr>
            <a:spLocks noGrp="1"/>
          </p:cNvSpPr>
          <p:nvPr>
            <p:ph type="sldNum" sz="quarter" idx="12"/>
          </p:nvPr>
        </p:nvSpPr>
        <p:spPr/>
        <p:txBody>
          <a:bodyPr/>
          <a:lstStyle/>
          <a:p>
            <a:fld id="{214EC2ED-0AB1-43E7-B019-B190554BF707}" type="slidenum">
              <a:rPr kumimoji="1" lang="ja-JP" altLang="en-US" sz="1800" smtClean="0"/>
              <a:t>22</a:t>
            </a:fld>
            <a:endParaRPr kumimoji="1" lang="ja-JP" altLang="en-US" sz="1800"/>
          </a:p>
        </p:txBody>
      </p:sp>
    </p:spTree>
    <p:extLst>
      <p:ext uri="{BB962C8B-B14F-4D97-AF65-F5344CB8AC3E}">
        <p14:creationId xmlns:p14="http://schemas.microsoft.com/office/powerpoint/2010/main" val="736189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2"/>
          <p:cNvSpPr txBox="1">
            <a:spLocks/>
          </p:cNvSpPr>
          <p:nvPr/>
        </p:nvSpPr>
        <p:spPr>
          <a:xfrm>
            <a:off x="838202" y="1017917"/>
            <a:ext cx="10515600" cy="515904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t>第２８条の２（事業者の行うべき調査等）</a:t>
            </a:r>
            <a:endParaRPr lang="en-US" altLang="ja-JP" sz="2000" dirty="0"/>
          </a:p>
          <a:p>
            <a:pPr marL="0" indent="0">
              <a:buFont typeface="Arial" panose="020B0604020202020204" pitchFamily="34" charset="0"/>
              <a:buNone/>
            </a:pPr>
            <a:r>
              <a:rPr lang="ja-JP" altLang="en-US" sz="2000" dirty="0"/>
              <a:t>事業者は、厚生労働省令で定めるところにより、</a:t>
            </a:r>
            <a:r>
              <a:rPr lang="ja-JP" altLang="en-US" sz="2000" dirty="0">
                <a:solidFill>
                  <a:srgbClr val="FF0000"/>
                </a:solidFill>
              </a:rPr>
              <a:t>建設物、設備、原材料、ガス、蒸気、粉</a:t>
            </a:r>
            <a:r>
              <a:rPr lang="ja-JP" altLang="en-US" sz="2000" dirty="0" err="1">
                <a:solidFill>
                  <a:srgbClr val="FF0000"/>
                </a:solidFill>
              </a:rPr>
              <a:t>じん</a:t>
            </a:r>
            <a:r>
              <a:rPr lang="ja-JP" altLang="en-US" sz="2000" dirty="0">
                <a:solidFill>
                  <a:srgbClr val="FF0000"/>
                </a:solidFill>
              </a:rPr>
              <a:t>等による</a:t>
            </a:r>
            <a:r>
              <a:rPr lang="ja-JP" altLang="en-US" sz="2000" dirty="0"/>
              <a:t>、又は</a:t>
            </a:r>
            <a:r>
              <a:rPr lang="ja-JP" altLang="en-US" sz="2000" dirty="0">
                <a:solidFill>
                  <a:srgbClr val="FF0000"/>
                </a:solidFill>
              </a:rPr>
              <a:t>作業行動その他業務に起因する危険性又は有害性等を調査し</a:t>
            </a:r>
            <a:r>
              <a:rPr lang="ja-JP" altLang="en-US" sz="2000" dirty="0"/>
              <a:t>、その結果に基づいて、この法律又はこれに基づく命令の規定による</a:t>
            </a:r>
            <a:r>
              <a:rPr lang="ja-JP" altLang="en-US" sz="2000" dirty="0">
                <a:solidFill>
                  <a:srgbClr val="FF0000"/>
                </a:solidFill>
              </a:rPr>
              <a:t>措置を講ずるほか、労働者の危険又は健康障害を防止するために必要な措置を講ずる</a:t>
            </a:r>
            <a:r>
              <a:rPr lang="ja-JP" altLang="en-US" sz="2000" dirty="0"/>
              <a:t>ように</a:t>
            </a:r>
            <a:r>
              <a:rPr lang="ja-JP" altLang="en-US" sz="2000" dirty="0">
                <a:solidFill>
                  <a:srgbClr val="FF0000"/>
                </a:solidFill>
              </a:rPr>
              <a:t>努めなければならない。</a:t>
            </a:r>
            <a:r>
              <a:rPr lang="ja-JP" altLang="en-US" sz="2000" dirty="0"/>
              <a:t>（以下略）</a:t>
            </a:r>
            <a:endParaRPr lang="en-US" altLang="ja-JP" sz="2000" dirty="0"/>
          </a:p>
          <a:p>
            <a:pPr marL="0" indent="0">
              <a:buFont typeface="Arial" panose="020B0604020202020204" pitchFamily="34" charset="0"/>
              <a:buNone/>
            </a:pPr>
            <a:endParaRPr lang="en-US" altLang="ja-JP" sz="2000" dirty="0"/>
          </a:p>
          <a:p>
            <a:pPr marL="0" indent="0">
              <a:buFont typeface="Arial" panose="020B0604020202020204" pitchFamily="34" charset="0"/>
              <a:buNone/>
            </a:pPr>
            <a:r>
              <a:rPr lang="ja-JP" altLang="en-US" sz="2000" dirty="0">
                <a:solidFill>
                  <a:srgbClr val="0070C0"/>
                </a:solidFill>
              </a:rPr>
              <a:t>リスクアセスメントの実施について規定された項目。法律上はリスクアセスメントという言葉はどこにもでてこない。また、「努めなければならない。」という文言は努力義務とされ罰則はない。</a:t>
            </a:r>
            <a:endParaRPr lang="en-US" altLang="ja-JP" sz="2000" dirty="0">
              <a:solidFill>
                <a:srgbClr val="0070C0"/>
              </a:solidFill>
            </a:endParaRPr>
          </a:p>
          <a:p>
            <a:pPr marL="0" indent="0">
              <a:buFont typeface="Arial" panose="020B0604020202020204" pitchFamily="34" charset="0"/>
              <a:buNone/>
            </a:pPr>
            <a:endParaRPr lang="en-US" altLang="ja-JP" sz="2000" dirty="0">
              <a:solidFill>
                <a:srgbClr val="0070C0"/>
              </a:solidFill>
            </a:endParaRPr>
          </a:p>
          <a:p>
            <a:pPr marL="0" indent="0">
              <a:buFont typeface="Arial" panose="020B0604020202020204" pitchFamily="34" charset="0"/>
              <a:buNone/>
            </a:pPr>
            <a:r>
              <a:rPr lang="ja-JP" altLang="en-US" sz="2000" dirty="0"/>
              <a:t>第４５条（定期自主検査）</a:t>
            </a:r>
            <a:endParaRPr lang="en-US" altLang="ja-JP" sz="2000" dirty="0"/>
          </a:p>
          <a:p>
            <a:pPr marL="0" indent="0">
              <a:buFont typeface="Arial" panose="020B0604020202020204" pitchFamily="34" charset="0"/>
              <a:buNone/>
            </a:pPr>
            <a:r>
              <a:rPr lang="ja-JP" altLang="en-US" sz="2000" dirty="0"/>
              <a:t>事業者は、ボイラーその他の機械等で、政令で定めるものについて、厚生労働省令で定めるところにより、定期に自主検査を行い、及びその結果を記録しておかなければならない。</a:t>
            </a:r>
          </a:p>
        </p:txBody>
      </p:sp>
      <p:sp>
        <p:nvSpPr>
          <p:cNvPr id="3" name="スライド番号プレースホルダー 2"/>
          <p:cNvSpPr>
            <a:spLocks noGrp="1"/>
          </p:cNvSpPr>
          <p:nvPr>
            <p:ph type="sldNum" sz="quarter" idx="12"/>
          </p:nvPr>
        </p:nvSpPr>
        <p:spPr/>
        <p:txBody>
          <a:bodyPr/>
          <a:lstStyle/>
          <a:p>
            <a:fld id="{214EC2ED-0AB1-43E7-B019-B190554BF707}" type="slidenum">
              <a:rPr kumimoji="1" lang="ja-JP" altLang="en-US" sz="1800" smtClean="0"/>
              <a:t>23</a:t>
            </a:fld>
            <a:endParaRPr kumimoji="1" lang="ja-JP" altLang="en-US" sz="1800" dirty="0"/>
          </a:p>
        </p:txBody>
      </p:sp>
    </p:spTree>
    <p:extLst>
      <p:ext uri="{BB962C8B-B14F-4D97-AF65-F5344CB8AC3E}">
        <p14:creationId xmlns:p14="http://schemas.microsoft.com/office/powerpoint/2010/main" val="27672363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txBox="1">
            <a:spLocks/>
          </p:cNvSpPr>
          <p:nvPr/>
        </p:nvSpPr>
        <p:spPr>
          <a:xfrm>
            <a:off x="838202" y="802258"/>
            <a:ext cx="10515600" cy="581420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a:t>第５９条（安全衛生教育）</a:t>
            </a:r>
            <a:endParaRPr lang="en-US" altLang="ja-JP" sz="2000"/>
          </a:p>
          <a:p>
            <a:pPr marL="0" indent="0">
              <a:buFont typeface="Arial" panose="020B0604020202020204" pitchFamily="34" charset="0"/>
              <a:buNone/>
            </a:pPr>
            <a:r>
              <a:rPr lang="ja-JP" altLang="en-US" sz="2000"/>
              <a:t>事業者は、労働者を</a:t>
            </a:r>
            <a:r>
              <a:rPr lang="ja-JP" altLang="en-US" sz="2000">
                <a:solidFill>
                  <a:srgbClr val="FF0000"/>
                </a:solidFill>
              </a:rPr>
              <a:t>雇い入れたとき</a:t>
            </a:r>
            <a:r>
              <a:rPr lang="ja-JP" altLang="en-US" sz="2000"/>
              <a:t>は、当該労働者に対し、厚生労働省令で定めるところにより、その</a:t>
            </a:r>
            <a:r>
              <a:rPr lang="ja-JP" altLang="en-US" sz="2000">
                <a:solidFill>
                  <a:srgbClr val="FF0000"/>
                </a:solidFill>
              </a:rPr>
              <a:t>従事する業務に関する安全又は衛生のための教育</a:t>
            </a:r>
            <a:r>
              <a:rPr lang="ja-JP" altLang="en-US" sz="2000"/>
              <a:t>を行わなければならない。</a:t>
            </a:r>
            <a:endParaRPr lang="en-US" altLang="ja-JP" sz="2000"/>
          </a:p>
          <a:p>
            <a:pPr marL="0" indent="0">
              <a:buFont typeface="Arial" panose="020B0604020202020204" pitchFamily="34" charset="0"/>
              <a:buNone/>
            </a:pPr>
            <a:r>
              <a:rPr lang="ja-JP" altLang="en-US" sz="2000"/>
              <a:t>２　前項の規定は、労働者の作業内容を変更したときについて準用する。</a:t>
            </a:r>
            <a:endParaRPr lang="en-US" altLang="ja-JP" sz="2000"/>
          </a:p>
          <a:p>
            <a:pPr marL="0" indent="0">
              <a:buFont typeface="Arial" panose="020B0604020202020204" pitchFamily="34" charset="0"/>
              <a:buNone/>
            </a:pPr>
            <a:r>
              <a:rPr lang="ja-JP" altLang="en-US" sz="2000"/>
              <a:t>３　事業者は、</a:t>
            </a:r>
            <a:r>
              <a:rPr lang="ja-JP" altLang="en-US" sz="2000">
                <a:solidFill>
                  <a:srgbClr val="FF0000"/>
                </a:solidFill>
              </a:rPr>
              <a:t>危険又は有害な業務</a:t>
            </a:r>
            <a:r>
              <a:rPr lang="ja-JP" altLang="en-US" sz="2000"/>
              <a:t>で、厚生労働省令で定めるものに労働者をつかせるときは、厚生労働省令で定めるところにより、</a:t>
            </a:r>
            <a:r>
              <a:rPr lang="ja-JP" altLang="en-US" sz="2000">
                <a:solidFill>
                  <a:srgbClr val="FF0000"/>
                </a:solidFill>
              </a:rPr>
              <a:t>当該業務に関する安全又は衛生のための特別の教育</a:t>
            </a:r>
            <a:r>
              <a:rPr lang="ja-JP" altLang="en-US" sz="2000"/>
              <a:t>を行わなければならない。</a:t>
            </a:r>
            <a:endParaRPr lang="en-US" altLang="ja-JP" sz="2000" dirty="0"/>
          </a:p>
        </p:txBody>
      </p:sp>
      <p:graphicFrame>
        <p:nvGraphicFramePr>
          <p:cNvPr id="4" name="表 3"/>
          <p:cNvGraphicFramePr>
            <a:graphicFrameLocks noGrp="1"/>
          </p:cNvGraphicFramePr>
          <p:nvPr>
            <p:extLst>
              <p:ext uri="{D42A27DB-BD31-4B8C-83A1-F6EECF244321}">
                <p14:modId xmlns:p14="http://schemas.microsoft.com/office/powerpoint/2010/main" val="2416369577"/>
              </p:ext>
            </p:extLst>
          </p:nvPr>
        </p:nvGraphicFramePr>
        <p:xfrm>
          <a:off x="933091" y="3235685"/>
          <a:ext cx="10420711" cy="3380775"/>
        </p:xfrm>
        <a:graphic>
          <a:graphicData uri="http://schemas.openxmlformats.org/drawingml/2006/table">
            <a:tbl>
              <a:tblPr firstRow="1" bandRow="1">
                <a:tableStyleId>{5C22544A-7EE6-4342-B048-85BDC9FD1C3A}</a:tableStyleId>
              </a:tblPr>
              <a:tblGrid>
                <a:gridCol w="584322">
                  <a:extLst>
                    <a:ext uri="{9D8B030D-6E8A-4147-A177-3AD203B41FA5}">
                      <a16:colId xmlns:a16="http://schemas.microsoft.com/office/drawing/2014/main" val="20000"/>
                    </a:ext>
                  </a:extLst>
                </a:gridCol>
                <a:gridCol w="9836389">
                  <a:extLst>
                    <a:ext uri="{9D8B030D-6E8A-4147-A177-3AD203B41FA5}">
                      <a16:colId xmlns:a16="http://schemas.microsoft.com/office/drawing/2014/main" val="20001"/>
                    </a:ext>
                  </a:extLst>
                </a:gridCol>
              </a:tblGrid>
              <a:tr h="0">
                <a:tc>
                  <a:txBody>
                    <a:bodyPr/>
                    <a:lstStyle/>
                    <a:p>
                      <a:endParaRPr kumimoji="1" lang="ja-JP" altLang="en-US" sz="1800" dirty="0"/>
                    </a:p>
                  </a:txBody>
                  <a:tcPr/>
                </a:tc>
                <a:tc>
                  <a:txBody>
                    <a:bodyPr/>
                    <a:lstStyle/>
                    <a:p>
                      <a:pPr algn="ctr"/>
                      <a:r>
                        <a:rPr kumimoji="1" lang="ja-JP" altLang="en-US" sz="1800" dirty="0"/>
                        <a:t>雇入れ時に行うべき教育</a:t>
                      </a:r>
                    </a:p>
                  </a:txBody>
                  <a:tcPr/>
                </a:tc>
                <a:extLst>
                  <a:ext uri="{0D108BD9-81ED-4DB2-BD59-A6C34878D82A}">
                    <a16:rowId xmlns:a16="http://schemas.microsoft.com/office/drawing/2014/main" val="10000"/>
                  </a:ext>
                </a:extLst>
              </a:tr>
              <a:tr h="444535">
                <a:tc>
                  <a:txBody>
                    <a:bodyPr/>
                    <a:lstStyle/>
                    <a:p>
                      <a:pPr algn="ctr"/>
                      <a:r>
                        <a:rPr kumimoji="1" lang="ja-JP" altLang="en-US" sz="1800" dirty="0"/>
                        <a:t>１</a:t>
                      </a:r>
                    </a:p>
                  </a:txBody>
                  <a:tcPr/>
                </a:tc>
                <a:tc>
                  <a:txBody>
                    <a:bodyPr/>
                    <a:lstStyle/>
                    <a:p>
                      <a:r>
                        <a:rPr kumimoji="1" lang="ja-JP" altLang="en-US" sz="1800" dirty="0">
                          <a:solidFill>
                            <a:srgbClr val="FF0000"/>
                          </a:solidFill>
                        </a:rPr>
                        <a:t>機械等、原材料等の危険性又は有害性及びこれらの取り扱い方法</a:t>
                      </a:r>
                      <a:r>
                        <a:rPr kumimoji="1" lang="ja-JP" altLang="en-US" sz="1800" dirty="0"/>
                        <a:t>に関すること</a:t>
                      </a:r>
                    </a:p>
                  </a:txBody>
                  <a:tcPr/>
                </a:tc>
                <a:extLst>
                  <a:ext uri="{0D108BD9-81ED-4DB2-BD59-A6C34878D82A}">
                    <a16:rowId xmlns:a16="http://schemas.microsoft.com/office/drawing/2014/main" val="10001"/>
                  </a:ext>
                </a:extLst>
              </a:tr>
              <a:tr h="304800">
                <a:tc>
                  <a:txBody>
                    <a:bodyPr/>
                    <a:lstStyle/>
                    <a:p>
                      <a:pPr algn="ctr"/>
                      <a:r>
                        <a:rPr kumimoji="1" lang="ja-JP" altLang="en-US" sz="1800" dirty="0"/>
                        <a:t>２</a:t>
                      </a:r>
                    </a:p>
                  </a:txBody>
                  <a:tcPr/>
                </a:tc>
                <a:tc>
                  <a:txBody>
                    <a:bodyPr/>
                    <a:lstStyle/>
                    <a:p>
                      <a:r>
                        <a:rPr kumimoji="1" lang="ja-JP" altLang="en-US" sz="1800" dirty="0">
                          <a:solidFill>
                            <a:srgbClr val="FF0000"/>
                          </a:solidFill>
                        </a:rPr>
                        <a:t>安全装置、有害物抑制装置</a:t>
                      </a:r>
                      <a:r>
                        <a:rPr kumimoji="1" lang="ja-JP" altLang="en-US" sz="1800" dirty="0"/>
                        <a:t>又は</a:t>
                      </a:r>
                      <a:r>
                        <a:rPr kumimoji="1" lang="ja-JP" altLang="en-US" sz="1800" dirty="0">
                          <a:solidFill>
                            <a:srgbClr val="FF0000"/>
                          </a:solidFill>
                        </a:rPr>
                        <a:t>保護具</a:t>
                      </a:r>
                      <a:r>
                        <a:rPr kumimoji="1" lang="ja-JP" altLang="en-US" sz="1800" dirty="0"/>
                        <a:t>の性能及びこれらの取扱い方法に関すること</a:t>
                      </a:r>
                    </a:p>
                  </a:txBody>
                  <a:tcPr/>
                </a:tc>
                <a:extLst>
                  <a:ext uri="{0D108BD9-81ED-4DB2-BD59-A6C34878D82A}">
                    <a16:rowId xmlns:a16="http://schemas.microsoft.com/office/drawing/2014/main" val="10002"/>
                  </a:ext>
                </a:extLst>
              </a:tr>
              <a:tr h="370840">
                <a:tc>
                  <a:txBody>
                    <a:bodyPr/>
                    <a:lstStyle/>
                    <a:p>
                      <a:pPr algn="ctr"/>
                      <a:r>
                        <a:rPr kumimoji="1" lang="ja-JP" altLang="en-US" sz="1800" dirty="0"/>
                        <a:t>３</a:t>
                      </a:r>
                    </a:p>
                  </a:txBody>
                  <a:tcPr/>
                </a:tc>
                <a:tc>
                  <a:txBody>
                    <a:bodyPr/>
                    <a:lstStyle/>
                    <a:p>
                      <a:r>
                        <a:rPr kumimoji="1" lang="ja-JP" altLang="en-US" sz="1800" dirty="0">
                          <a:solidFill>
                            <a:srgbClr val="FF0000"/>
                          </a:solidFill>
                        </a:rPr>
                        <a:t>作業手順</a:t>
                      </a:r>
                      <a:r>
                        <a:rPr kumimoji="1" lang="ja-JP" altLang="en-US" sz="1800" dirty="0"/>
                        <a:t>に関すること</a:t>
                      </a:r>
                    </a:p>
                  </a:txBody>
                  <a:tcPr/>
                </a:tc>
                <a:extLst>
                  <a:ext uri="{0D108BD9-81ED-4DB2-BD59-A6C34878D82A}">
                    <a16:rowId xmlns:a16="http://schemas.microsoft.com/office/drawing/2014/main" val="10003"/>
                  </a:ext>
                </a:extLst>
              </a:tr>
              <a:tr h="370840">
                <a:tc>
                  <a:txBody>
                    <a:bodyPr/>
                    <a:lstStyle/>
                    <a:p>
                      <a:pPr algn="ctr"/>
                      <a:r>
                        <a:rPr kumimoji="1" lang="ja-JP" altLang="en-US" sz="1800" dirty="0"/>
                        <a:t>４</a:t>
                      </a:r>
                    </a:p>
                  </a:txBody>
                  <a:tcPr/>
                </a:tc>
                <a:tc>
                  <a:txBody>
                    <a:bodyPr/>
                    <a:lstStyle/>
                    <a:p>
                      <a:r>
                        <a:rPr kumimoji="1" lang="ja-JP" altLang="en-US" sz="1800" dirty="0">
                          <a:solidFill>
                            <a:srgbClr val="FF0000"/>
                          </a:solidFill>
                        </a:rPr>
                        <a:t>作業開始時の点検</a:t>
                      </a:r>
                      <a:r>
                        <a:rPr kumimoji="1" lang="ja-JP" altLang="en-US" sz="1800" dirty="0"/>
                        <a:t>に関すること</a:t>
                      </a:r>
                    </a:p>
                  </a:txBody>
                  <a:tcPr/>
                </a:tc>
                <a:extLst>
                  <a:ext uri="{0D108BD9-81ED-4DB2-BD59-A6C34878D82A}">
                    <a16:rowId xmlns:a16="http://schemas.microsoft.com/office/drawing/2014/main" val="10004"/>
                  </a:ext>
                </a:extLst>
              </a:tr>
              <a:tr h="294640">
                <a:tc>
                  <a:txBody>
                    <a:bodyPr/>
                    <a:lstStyle/>
                    <a:p>
                      <a:pPr algn="ctr"/>
                      <a:r>
                        <a:rPr kumimoji="1" lang="ja-JP" altLang="en-US" sz="1800" dirty="0"/>
                        <a:t>５</a:t>
                      </a:r>
                    </a:p>
                  </a:txBody>
                  <a:tcPr/>
                </a:tc>
                <a:tc>
                  <a:txBody>
                    <a:bodyPr/>
                    <a:lstStyle/>
                    <a:p>
                      <a:r>
                        <a:rPr kumimoji="1" lang="ja-JP" altLang="en-US" sz="1800" dirty="0"/>
                        <a:t>当該業務に関して発生するおそれのある疾病の原因及び予防に関すること</a:t>
                      </a:r>
                    </a:p>
                  </a:txBody>
                  <a:tcPr/>
                </a:tc>
                <a:extLst>
                  <a:ext uri="{0D108BD9-81ED-4DB2-BD59-A6C34878D82A}">
                    <a16:rowId xmlns:a16="http://schemas.microsoft.com/office/drawing/2014/main" val="10005"/>
                  </a:ext>
                </a:extLst>
              </a:tr>
              <a:tr h="160528">
                <a:tc>
                  <a:txBody>
                    <a:bodyPr/>
                    <a:lstStyle/>
                    <a:p>
                      <a:pPr algn="ctr"/>
                      <a:r>
                        <a:rPr kumimoji="1" lang="ja-JP" altLang="en-US" sz="1800" dirty="0"/>
                        <a:t>６</a:t>
                      </a:r>
                    </a:p>
                  </a:txBody>
                  <a:tcPr/>
                </a:tc>
                <a:tc>
                  <a:txBody>
                    <a:bodyPr/>
                    <a:lstStyle/>
                    <a:p>
                      <a:r>
                        <a:rPr kumimoji="1" lang="ja-JP" altLang="en-US" sz="1800" dirty="0">
                          <a:solidFill>
                            <a:srgbClr val="FF0000"/>
                          </a:solidFill>
                        </a:rPr>
                        <a:t>整理、整頓及び清潔</a:t>
                      </a:r>
                      <a:r>
                        <a:rPr kumimoji="1" lang="ja-JP" altLang="en-US" sz="1800" dirty="0"/>
                        <a:t>の保持に関すること</a:t>
                      </a:r>
                    </a:p>
                  </a:txBody>
                  <a:tcPr/>
                </a:tc>
                <a:extLst>
                  <a:ext uri="{0D108BD9-81ED-4DB2-BD59-A6C34878D82A}">
                    <a16:rowId xmlns:a16="http://schemas.microsoft.com/office/drawing/2014/main" val="10006"/>
                  </a:ext>
                </a:extLst>
              </a:tr>
              <a:tr h="0">
                <a:tc>
                  <a:txBody>
                    <a:bodyPr/>
                    <a:lstStyle/>
                    <a:p>
                      <a:pPr algn="ctr"/>
                      <a:r>
                        <a:rPr kumimoji="1" lang="ja-JP" altLang="en-US" sz="1800" dirty="0"/>
                        <a:t>７</a:t>
                      </a:r>
                    </a:p>
                  </a:txBody>
                  <a:tcPr/>
                </a:tc>
                <a:tc>
                  <a:txBody>
                    <a:bodyPr/>
                    <a:lstStyle/>
                    <a:p>
                      <a:r>
                        <a:rPr kumimoji="1" lang="ja-JP" altLang="en-US" sz="1800" dirty="0"/>
                        <a:t>事故時等における</a:t>
                      </a:r>
                      <a:r>
                        <a:rPr kumimoji="1" lang="ja-JP" altLang="en-US" sz="1800" dirty="0">
                          <a:solidFill>
                            <a:srgbClr val="FF0000"/>
                          </a:solidFill>
                        </a:rPr>
                        <a:t>応急措置及び退避</a:t>
                      </a:r>
                      <a:r>
                        <a:rPr kumimoji="1" lang="ja-JP" altLang="en-US" sz="1800" dirty="0"/>
                        <a:t>に関すること</a:t>
                      </a:r>
                    </a:p>
                  </a:txBody>
                  <a:tcPr/>
                </a:tc>
                <a:extLst>
                  <a:ext uri="{0D108BD9-81ED-4DB2-BD59-A6C34878D82A}">
                    <a16:rowId xmlns:a16="http://schemas.microsoft.com/office/drawing/2014/main" val="10007"/>
                  </a:ext>
                </a:extLst>
              </a:tr>
              <a:tr h="0">
                <a:tc>
                  <a:txBody>
                    <a:bodyPr/>
                    <a:lstStyle/>
                    <a:p>
                      <a:pPr algn="ctr"/>
                      <a:r>
                        <a:rPr kumimoji="1" lang="ja-JP" altLang="en-US" sz="1800" dirty="0"/>
                        <a:t>８</a:t>
                      </a:r>
                    </a:p>
                  </a:txBody>
                  <a:tcPr/>
                </a:tc>
                <a:tc>
                  <a:txBody>
                    <a:bodyPr/>
                    <a:lstStyle/>
                    <a:p>
                      <a:r>
                        <a:rPr kumimoji="1" lang="ja-JP" altLang="en-US" sz="1800" dirty="0"/>
                        <a:t>その他当該業務に関する安全又は衛生のために必要な事項</a:t>
                      </a:r>
                    </a:p>
                  </a:txBody>
                  <a:tcPr/>
                </a:tc>
                <a:extLst>
                  <a:ext uri="{0D108BD9-81ED-4DB2-BD59-A6C34878D82A}">
                    <a16:rowId xmlns:a16="http://schemas.microsoft.com/office/drawing/2014/main" val="10008"/>
                  </a:ext>
                </a:extLst>
              </a:tr>
            </a:tbl>
          </a:graphicData>
        </a:graphic>
      </p:graphicFrame>
      <p:sp>
        <p:nvSpPr>
          <p:cNvPr id="2" name="スライド番号プレースホルダー 1"/>
          <p:cNvSpPr>
            <a:spLocks noGrp="1"/>
          </p:cNvSpPr>
          <p:nvPr>
            <p:ph type="sldNum" sz="quarter" idx="12"/>
          </p:nvPr>
        </p:nvSpPr>
        <p:spPr>
          <a:xfrm>
            <a:off x="9044354" y="6344627"/>
            <a:ext cx="2743200" cy="365125"/>
          </a:xfrm>
        </p:spPr>
        <p:txBody>
          <a:bodyPr/>
          <a:lstStyle/>
          <a:p>
            <a:fld id="{214EC2ED-0AB1-43E7-B019-B190554BF707}" type="slidenum">
              <a:rPr kumimoji="1" lang="ja-JP" altLang="en-US" sz="1800" smtClean="0"/>
              <a:t>24</a:t>
            </a:fld>
            <a:endParaRPr kumimoji="1" lang="ja-JP" altLang="en-US" sz="1800" dirty="0"/>
          </a:p>
        </p:txBody>
      </p:sp>
    </p:spTree>
    <p:extLst>
      <p:ext uri="{BB962C8B-B14F-4D97-AF65-F5344CB8AC3E}">
        <p14:creationId xmlns:p14="http://schemas.microsoft.com/office/powerpoint/2010/main" val="26592743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コンテンツ プレースホルダー 3"/>
          <p:cNvGraphicFramePr>
            <a:graphicFrameLocks/>
          </p:cNvGraphicFramePr>
          <p:nvPr>
            <p:extLst>
              <p:ext uri="{D42A27DB-BD31-4B8C-83A1-F6EECF244321}">
                <p14:modId xmlns:p14="http://schemas.microsoft.com/office/powerpoint/2010/main" val="3339762535"/>
              </p:ext>
            </p:extLst>
          </p:nvPr>
        </p:nvGraphicFramePr>
        <p:xfrm>
          <a:off x="934781" y="136524"/>
          <a:ext cx="10322437" cy="6568092"/>
        </p:xfrm>
        <a:graphic>
          <a:graphicData uri="http://schemas.openxmlformats.org/drawingml/2006/table">
            <a:tbl>
              <a:tblPr firstRow="1" bandRow="1">
                <a:tableStyleId>{5C22544A-7EE6-4342-B048-85BDC9FD1C3A}</a:tableStyleId>
              </a:tblPr>
              <a:tblGrid>
                <a:gridCol w="456295">
                  <a:extLst>
                    <a:ext uri="{9D8B030D-6E8A-4147-A177-3AD203B41FA5}">
                      <a16:colId xmlns:a16="http://schemas.microsoft.com/office/drawing/2014/main" val="20000"/>
                    </a:ext>
                  </a:extLst>
                </a:gridCol>
                <a:gridCol w="9866142">
                  <a:extLst>
                    <a:ext uri="{9D8B030D-6E8A-4147-A177-3AD203B41FA5}">
                      <a16:colId xmlns:a16="http://schemas.microsoft.com/office/drawing/2014/main" val="20001"/>
                    </a:ext>
                  </a:extLst>
                </a:gridCol>
              </a:tblGrid>
              <a:tr h="288299">
                <a:tc>
                  <a:txBody>
                    <a:bodyPr/>
                    <a:lstStyle/>
                    <a:p>
                      <a:endParaRPr kumimoji="1" lang="ja-JP" altLang="en-US" sz="1400" dirty="0"/>
                    </a:p>
                  </a:txBody>
                  <a:tcPr/>
                </a:tc>
                <a:tc>
                  <a:txBody>
                    <a:bodyPr/>
                    <a:lstStyle/>
                    <a:p>
                      <a:pPr algn="ctr"/>
                      <a:r>
                        <a:rPr kumimoji="1" lang="ja-JP" altLang="en-US" sz="1400" dirty="0"/>
                        <a:t>特別教育が必要とされる主な業務</a:t>
                      </a:r>
                    </a:p>
                  </a:txBody>
                  <a:tcPr/>
                </a:tc>
                <a:extLst>
                  <a:ext uri="{0D108BD9-81ED-4DB2-BD59-A6C34878D82A}">
                    <a16:rowId xmlns:a16="http://schemas.microsoft.com/office/drawing/2014/main" val="10000"/>
                  </a:ext>
                </a:extLst>
              </a:tr>
              <a:tr h="345958">
                <a:tc>
                  <a:txBody>
                    <a:bodyPr/>
                    <a:lstStyle/>
                    <a:p>
                      <a:pPr algn="ctr"/>
                      <a:r>
                        <a:rPr kumimoji="1" lang="en-US" altLang="ja-JP" sz="1800" dirty="0"/>
                        <a:t>1</a:t>
                      </a:r>
                      <a:endParaRPr kumimoji="1" lang="ja-JP" altLang="en-US" sz="1800" dirty="0"/>
                    </a:p>
                  </a:txBody>
                  <a:tcPr/>
                </a:tc>
                <a:tc>
                  <a:txBody>
                    <a:bodyPr/>
                    <a:lstStyle/>
                    <a:p>
                      <a:r>
                        <a:rPr kumimoji="1" lang="ja-JP" altLang="en-US" sz="1400" b="1" dirty="0"/>
                        <a:t>研削砥石の取替え又は取替え時の試運転の業務</a:t>
                      </a:r>
                    </a:p>
                  </a:txBody>
                  <a:tcPr anchor="ctr"/>
                </a:tc>
                <a:extLst>
                  <a:ext uri="{0D108BD9-81ED-4DB2-BD59-A6C34878D82A}">
                    <a16:rowId xmlns:a16="http://schemas.microsoft.com/office/drawing/2014/main" val="10001"/>
                  </a:ext>
                </a:extLst>
              </a:tr>
              <a:tr h="161979">
                <a:tc>
                  <a:txBody>
                    <a:bodyPr/>
                    <a:lstStyle/>
                    <a:p>
                      <a:pPr algn="ctr"/>
                      <a:r>
                        <a:rPr kumimoji="1" lang="en-US" altLang="ja-JP" sz="1800" dirty="0"/>
                        <a:t>2</a:t>
                      </a:r>
                      <a:endParaRPr kumimoji="1" lang="ja-JP" altLang="en-US" sz="1800" dirty="0"/>
                    </a:p>
                  </a:txBody>
                  <a:tcPr/>
                </a:tc>
                <a:tc>
                  <a:txBody>
                    <a:bodyPr/>
                    <a:lstStyle/>
                    <a:p>
                      <a:r>
                        <a:rPr kumimoji="1" lang="ja-JP" altLang="en-US" sz="1400" b="1" dirty="0"/>
                        <a:t>動力プレスの金型、シャーの刃部又はプレス機械もしくはシャーの安全装置もしくは安全囲いの取付け、取外し又は調整の業務</a:t>
                      </a:r>
                    </a:p>
                  </a:txBody>
                  <a:tcPr anchor="ctr"/>
                </a:tc>
                <a:extLst>
                  <a:ext uri="{0D108BD9-81ED-4DB2-BD59-A6C34878D82A}">
                    <a16:rowId xmlns:a16="http://schemas.microsoft.com/office/drawing/2014/main" val="10002"/>
                  </a:ext>
                </a:extLst>
              </a:tr>
              <a:tr h="345958">
                <a:tc>
                  <a:txBody>
                    <a:bodyPr/>
                    <a:lstStyle/>
                    <a:p>
                      <a:pPr algn="ctr"/>
                      <a:r>
                        <a:rPr kumimoji="1" lang="en-US" altLang="ja-JP" sz="1800" dirty="0"/>
                        <a:t>3</a:t>
                      </a:r>
                      <a:endParaRPr kumimoji="1" lang="ja-JP" altLang="en-US" sz="1800" dirty="0"/>
                    </a:p>
                  </a:txBody>
                  <a:tcPr/>
                </a:tc>
                <a:tc>
                  <a:txBody>
                    <a:bodyPr/>
                    <a:lstStyle/>
                    <a:p>
                      <a:r>
                        <a:rPr kumimoji="1" lang="ja-JP" altLang="en-US" sz="1400" b="1" dirty="0"/>
                        <a:t>アーク溶接機を用いて行う金属の溶接、溶断等の業務</a:t>
                      </a:r>
                    </a:p>
                  </a:txBody>
                  <a:tcPr anchor="ctr"/>
                </a:tc>
                <a:extLst>
                  <a:ext uri="{0D108BD9-81ED-4DB2-BD59-A6C34878D82A}">
                    <a16:rowId xmlns:a16="http://schemas.microsoft.com/office/drawing/2014/main" val="10003"/>
                  </a:ext>
                </a:extLst>
              </a:tr>
              <a:tr h="345958">
                <a:tc>
                  <a:txBody>
                    <a:bodyPr/>
                    <a:lstStyle/>
                    <a:p>
                      <a:pPr algn="ctr"/>
                      <a:r>
                        <a:rPr kumimoji="1" lang="en-US" altLang="ja-JP" sz="1800" dirty="0"/>
                        <a:t>4</a:t>
                      </a:r>
                      <a:endParaRPr kumimoji="1" lang="ja-JP" altLang="en-US" sz="1800" dirty="0"/>
                    </a:p>
                  </a:txBody>
                  <a:tcPr/>
                </a:tc>
                <a:tc>
                  <a:txBody>
                    <a:bodyPr/>
                    <a:lstStyle/>
                    <a:p>
                      <a:r>
                        <a:rPr kumimoji="1" lang="ja-JP" altLang="en-US" sz="1400" b="1" dirty="0"/>
                        <a:t>最大荷重が１トン未満のフォークリフトの運転の業務</a:t>
                      </a:r>
                    </a:p>
                  </a:txBody>
                  <a:tcPr anchor="ctr"/>
                </a:tc>
                <a:extLst>
                  <a:ext uri="{0D108BD9-81ED-4DB2-BD59-A6C34878D82A}">
                    <a16:rowId xmlns:a16="http://schemas.microsoft.com/office/drawing/2014/main" val="10004"/>
                  </a:ext>
                </a:extLst>
              </a:tr>
              <a:tr h="345958">
                <a:tc>
                  <a:txBody>
                    <a:bodyPr/>
                    <a:lstStyle/>
                    <a:p>
                      <a:pPr algn="ctr"/>
                      <a:r>
                        <a:rPr kumimoji="1" lang="en-US" altLang="ja-JP" sz="1800" dirty="0"/>
                        <a:t>5</a:t>
                      </a:r>
                      <a:endParaRPr kumimoji="1" lang="ja-JP" altLang="en-US" sz="1800" dirty="0"/>
                    </a:p>
                  </a:txBody>
                  <a:tcPr/>
                </a:tc>
                <a:tc>
                  <a:txBody>
                    <a:bodyPr/>
                    <a:lstStyle/>
                    <a:p>
                      <a:r>
                        <a:rPr kumimoji="1" lang="ja-JP" altLang="en-US" sz="1400" b="1" dirty="0"/>
                        <a:t>最大荷重が１トン未満のショベルローダー又はフォークローダーの運転の業務</a:t>
                      </a:r>
                    </a:p>
                  </a:txBody>
                  <a:tcPr anchor="ctr"/>
                </a:tc>
                <a:extLst>
                  <a:ext uri="{0D108BD9-81ED-4DB2-BD59-A6C34878D82A}">
                    <a16:rowId xmlns:a16="http://schemas.microsoft.com/office/drawing/2014/main" val="10005"/>
                  </a:ext>
                </a:extLst>
              </a:tr>
              <a:tr h="345958">
                <a:tc>
                  <a:txBody>
                    <a:bodyPr/>
                    <a:lstStyle/>
                    <a:p>
                      <a:pPr algn="ctr"/>
                      <a:r>
                        <a:rPr kumimoji="1" lang="en-US" altLang="ja-JP" sz="1800" dirty="0"/>
                        <a:t>6</a:t>
                      </a:r>
                      <a:endParaRPr kumimoji="1" lang="ja-JP" altLang="en-US" sz="1800" dirty="0"/>
                    </a:p>
                  </a:txBody>
                  <a:tcPr/>
                </a:tc>
                <a:tc>
                  <a:txBody>
                    <a:bodyPr/>
                    <a:lstStyle/>
                    <a:p>
                      <a:r>
                        <a:rPr kumimoji="1" lang="ja-JP" altLang="en-US" sz="1400" b="1" dirty="0"/>
                        <a:t>機体重量が３トン未満の車輌系建設機械の業務</a:t>
                      </a:r>
                    </a:p>
                  </a:txBody>
                  <a:tcPr anchor="ctr"/>
                </a:tc>
                <a:extLst>
                  <a:ext uri="{0D108BD9-81ED-4DB2-BD59-A6C34878D82A}">
                    <a16:rowId xmlns:a16="http://schemas.microsoft.com/office/drawing/2014/main" val="10006"/>
                  </a:ext>
                </a:extLst>
              </a:tr>
              <a:tr h="345958">
                <a:tc>
                  <a:txBody>
                    <a:bodyPr/>
                    <a:lstStyle/>
                    <a:p>
                      <a:pPr algn="ctr"/>
                      <a:r>
                        <a:rPr kumimoji="1" lang="en-US" altLang="ja-JP" sz="1800" dirty="0"/>
                        <a:t>7</a:t>
                      </a:r>
                      <a:endParaRPr kumimoji="1" lang="ja-JP" altLang="en-US" sz="1800" dirty="0"/>
                    </a:p>
                  </a:txBody>
                  <a:tcPr/>
                </a:tc>
                <a:tc>
                  <a:txBody>
                    <a:bodyPr/>
                    <a:lstStyle/>
                    <a:p>
                      <a:r>
                        <a:rPr kumimoji="1" lang="ja-JP" altLang="en-US" sz="1400" b="1" dirty="0"/>
                        <a:t>小型ボイラーの取扱いの業務</a:t>
                      </a:r>
                    </a:p>
                  </a:txBody>
                  <a:tcPr anchor="ctr"/>
                </a:tc>
                <a:extLst>
                  <a:ext uri="{0D108BD9-81ED-4DB2-BD59-A6C34878D82A}">
                    <a16:rowId xmlns:a16="http://schemas.microsoft.com/office/drawing/2014/main" val="10007"/>
                  </a:ext>
                </a:extLst>
              </a:tr>
              <a:tr h="345958">
                <a:tc>
                  <a:txBody>
                    <a:bodyPr/>
                    <a:lstStyle/>
                    <a:p>
                      <a:pPr algn="ctr"/>
                      <a:r>
                        <a:rPr kumimoji="1" lang="en-US" altLang="ja-JP" sz="1800" dirty="0"/>
                        <a:t>8</a:t>
                      </a:r>
                      <a:endParaRPr kumimoji="1" lang="ja-JP" altLang="en-US" sz="1800" dirty="0"/>
                    </a:p>
                  </a:txBody>
                  <a:tcPr/>
                </a:tc>
                <a:tc>
                  <a:txBody>
                    <a:bodyPr/>
                    <a:lstStyle/>
                    <a:p>
                      <a:r>
                        <a:rPr kumimoji="1" lang="ja-JP" altLang="en-US" sz="1400" b="1" dirty="0"/>
                        <a:t>つり上げ荷重が５トン未満のクレーンの運転の業務</a:t>
                      </a:r>
                    </a:p>
                  </a:txBody>
                  <a:tcPr anchor="ctr"/>
                </a:tc>
                <a:extLst>
                  <a:ext uri="{0D108BD9-81ED-4DB2-BD59-A6C34878D82A}">
                    <a16:rowId xmlns:a16="http://schemas.microsoft.com/office/drawing/2014/main" val="10008"/>
                  </a:ext>
                </a:extLst>
              </a:tr>
              <a:tr h="345958">
                <a:tc>
                  <a:txBody>
                    <a:bodyPr/>
                    <a:lstStyle/>
                    <a:p>
                      <a:pPr algn="ctr"/>
                      <a:r>
                        <a:rPr kumimoji="1" lang="en-US" altLang="ja-JP" sz="1800" dirty="0"/>
                        <a:t>9</a:t>
                      </a:r>
                    </a:p>
                  </a:txBody>
                  <a:tcPr/>
                </a:tc>
                <a:tc>
                  <a:txBody>
                    <a:bodyPr/>
                    <a:lstStyle/>
                    <a:p>
                      <a:r>
                        <a:rPr kumimoji="1" lang="ja-JP" altLang="en-US" sz="1400" b="1" dirty="0"/>
                        <a:t>つり上げ荷重が１トン未満の移動式クレーンの運転の業務</a:t>
                      </a:r>
                    </a:p>
                  </a:txBody>
                  <a:tcPr anchor="ctr"/>
                </a:tc>
                <a:extLst>
                  <a:ext uri="{0D108BD9-81ED-4DB2-BD59-A6C34878D82A}">
                    <a16:rowId xmlns:a16="http://schemas.microsoft.com/office/drawing/2014/main" val="10009"/>
                  </a:ext>
                </a:extLst>
              </a:tr>
              <a:tr h="358341">
                <a:tc>
                  <a:txBody>
                    <a:bodyPr/>
                    <a:lstStyle/>
                    <a:p>
                      <a:pPr algn="ctr"/>
                      <a:r>
                        <a:rPr kumimoji="1" lang="en-US" altLang="ja-JP" sz="1800" dirty="0"/>
                        <a:t>10</a:t>
                      </a:r>
                    </a:p>
                  </a:txBody>
                  <a:tcPr/>
                </a:tc>
                <a:tc>
                  <a:txBody>
                    <a:bodyPr/>
                    <a:lstStyle/>
                    <a:p>
                      <a:r>
                        <a:rPr kumimoji="1" lang="ja-JP" altLang="en-US" sz="1400" b="1" dirty="0"/>
                        <a:t>つり上げ荷重が１トン未満のクレーン、移動式クレーンの玉掛の業務</a:t>
                      </a:r>
                    </a:p>
                  </a:txBody>
                  <a:tcPr anchor="ctr"/>
                </a:tc>
                <a:extLst>
                  <a:ext uri="{0D108BD9-81ED-4DB2-BD59-A6C34878D82A}">
                    <a16:rowId xmlns:a16="http://schemas.microsoft.com/office/drawing/2014/main" val="10010"/>
                  </a:ext>
                </a:extLst>
              </a:tr>
              <a:tr h="358341">
                <a:tc>
                  <a:txBody>
                    <a:bodyPr/>
                    <a:lstStyle/>
                    <a:p>
                      <a:pPr algn="ctr"/>
                      <a:r>
                        <a:rPr kumimoji="1" lang="en-US" altLang="ja-JP" sz="1800" dirty="0"/>
                        <a:t>11</a:t>
                      </a:r>
                    </a:p>
                  </a:txBody>
                  <a:tcPr/>
                </a:tc>
                <a:tc>
                  <a:txBody>
                    <a:bodyPr/>
                    <a:lstStyle/>
                    <a:p>
                      <a:r>
                        <a:rPr kumimoji="1" lang="ja-JP" altLang="en-US" sz="1400" b="1" dirty="0"/>
                        <a:t>酸素欠乏危険場所における作業に係わる業務</a:t>
                      </a:r>
                    </a:p>
                  </a:txBody>
                  <a:tcPr anchor="ctr"/>
                </a:tc>
                <a:extLst>
                  <a:ext uri="{0D108BD9-81ED-4DB2-BD59-A6C34878D82A}">
                    <a16:rowId xmlns:a16="http://schemas.microsoft.com/office/drawing/2014/main" val="10011"/>
                  </a:ext>
                </a:extLst>
              </a:tr>
              <a:tr h="358341">
                <a:tc>
                  <a:txBody>
                    <a:bodyPr/>
                    <a:lstStyle/>
                    <a:p>
                      <a:pPr algn="ctr"/>
                      <a:r>
                        <a:rPr kumimoji="1" lang="en-US" altLang="ja-JP" sz="1800" dirty="0"/>
                        <a:t>12</a:t>
                      </a:r>
                    </a:p>
                  </a:txBody>
                  <a:tcPr/>
                </a:tc>
                <a:tc>
                  <a:txBody>
                    <a:bodyPr/>
                    <a:lstStyle/>
                    <a:p>
                      <a:r>
                        <a:rPr kumimoji="1" lang="ja-JP" altLang="en-US" sz="1400" b="1" dirty="0"/>
                        <a:t>廃棄物焼却施設においてば</a:t>
                      </a:r>
                      <a:r>
                        <a:rPr kumimoji="1" lang="ja-JP" altLang="en-US" sz="1400" b="1" dirty="0" err="1"/>
                        <a:t>いじん</a:t>
                      </a:r>
                      <a:r>
                        <a:rPr kumimoji="1" lang="ja-JP" altLang="en-US" sz="1400" b="1" dirty="0"/>
                        <a:t>及び焼却灰その他の燃え殻を取扱う業務</a:t>
                      </a:r>
                    </a:p>
                  </a:txBody>
                  <a:tcPr anchor="ctr"/>
                </a:tc>
                <a:extLst>
                  <a:ext uri="{0D108BD9-81ED-4DB2-BD59-A6C34878D82A}">
                    <a16:rowId xmlns:a16="http://schemas.microsoft.com/office/drawing/2014/main" val="10012"/>
                  </a:ext>
                </a:extLst>
              </a:tr>
              <a:tr h="358341">
                <a:tc>
                  <a:txBody>
                    <a:bodyPr/>
                    <a:lstStyle/>
                    <a:p>
                      <a:pPr algn="ctr"/>
                      <a:r>
                        <a:rPr kumimoji="1" lang="en-US" altLang="ja-JP" sz="1800" dirty="0"/>
                        <a:t>13</a:t>
                      </a:r>
                    </a:p>
                  </a:txBody>
                  <a:tcPr/>
                </a:tc>
                <a:tc>
                  <a:txBody>
                    <a:bodyPr/>
                    <a:lstStyle/>
                    <a:p>
                      <a:r>
                        <a:rPr kumimoji="1" lang="ja-JP" altLang="en-US" sz="1400" b="1" dirty="0"/>
                        <a:t>廃棄物焼却炉、集じん機等の設備の保守点検等の業務</a:t>
                      </a:r>
                    </a:p>
                  </a:txBody>
                  <a:tcPr anchor="ctr"/>
                </a:tc>
                <a:extLst>
                  <a:ext uri="{0D108BD9-81ED-4DB2-BD59-A6C34878D82A}">
                    <a16:rowId xmlns:a16="http://schemas.microsoft.com/office/drawing/2014/main" val="10013"/>
                  </a:ext>
                </a:extLst>
              </a:tr>
              <a:tr h="411132">
                <a:tc>
                  <a:txBody>
                    <a:bodyPr/>
                    <a:lstStyle/>
                    <a:p>
                      <a:pPr algn="ctr"/>
                      <a:r>
                        <a:rPr kumimoji="1" lang="en-US" altLang="ja-JP" sz="1800" dirty="0"/>
                        <a:t>14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1" dirty="0"/>
                        <a:t>焼却炉、集じん機等の設備の解体の業務及びこれに伴うばいじん及び焼却灰その他の燃え殻を取扱う業務</a:t>
                      </a:r>
                    </a:p>
                  </a:txBody>
                  <a:tcPr anchor="ctr"/>
                </a:tc>
                <a:extLst>
                  <a:ext uri="{0D108BD9-81ED-4DB2-BD59-A6C34878D82A}">
                    <a16:rowId xmlns:a16="http://schemas.microsoft.com/office/drawing/2014/main" val="10014"/>
                  </a:ext>
                </a:extLst>
              </a:tr>
              <a:tr h="358341">
                <a:tc>
                  <a:txBody>
                    <a:bodyPr/>
                    <a:lstStyle/>
                    <a:p>
                      <a:pPr algn="ctr"/>
                      <a:r>
                        <a:rPr kumimoji="1" lang="en-US" altLang="ja-JP" sz="1800" dirty="0"/>
                        <a:t>15</a:t>
                      </a:r>
                    </a:p>
                  </a:txBody>
                  <a:tcPr/>
                </a:tc>
                <a:tc>
                  <a:txBody>
                    <a:bodyPr/>
                    <a:lstStyle/>
                    <a:p>
                      <a:r>
                        <a:rPr kumimoji="1" lang="ja-JP" altLang="en-US" sz="1400" b="1" dirty="0"/>
                        <a:t>有機溶剤取扱い業務</a:t>
                      </a:r>
                    </a:p>
                  </a:txBody>
                  <a:tcPr anchor="ctr"/>
                </a:tc>
                <a:extLst>
                  <a:ext uri="{0D108BD9-81ED-4DB2-BD59-A6C34878D82A}">
                    <a16:rowId xmlns:a16="http://schemas.microsoft.com/office/drawing/2014/main" val="10015"/>
                  </a:ext>
                </a:extLst>
              </a:tr>
              <a:tr h="358341">
                <a:tc>
                  <a:txBody>
                    <a:bodyPr/>
                    <a:lstStyle/>
                    <a:p>
                      <a:pPr algn="ctr"/>
                      <a:r>
                        <a:rPr kumimoji="1" lang="en-US" altLang="ja-JP" sz="1800" dirty="0"/>
                        <a:t>16</a:t>
                      </a:r>
                    </a:p>
                  </a:txBody>
                  <a:tcPr/>
                </a:tc>
                <a:tc>
                  <a:txBody>
                    <a:bodyPr/>
                    <a:lstStyle/>
                    <a:p>
                      <a:r>
                        <a:rPr kumimoji="1" lang="ja-JP" altLang="en-US" sz="1400" b="1" dirty="0"/>
                        <a:t>石綿等が使用されている建築物又は工作物の解体等の作業</a:t>
                      </a:r>
                    </a:p>
                  </a:txBody>
                  <a:tcPr anchor="ctr"/>
                </a:tc>
                <a:extLst>
                  <a:ext uri="{0D108BD9-81ED-4DB2-BD59-A6C34878D82A}">
                    <a16:rowId xmlns:a16="http://schemas.microsoft.com/office/drawing/2014/main" val="10016"/>
                  </a:ext>
                </a:extLst>
              </a:tr>
              <a:tr h="358341">
                <a:tc>
                  <a:txBody>
                    <a:bodyPr/>
                    <a:lstStyle/>
                    <a:p>
                      <a:pPr algn="ctr"/>
                      <a:r>
                        <a:rPr kumimoji="1" lang="en-US" altLang="ja-JP" sz="1800" dirty="0"/>
                        <a:t>17</a:t>
                      </a:r>
                    </a:p>
                  </a:txBody>
                  <a:tcPr/>
                </a:tc>
                <a:tc>
                  <a:txBody>
                    <a:bodyPr/>
                    <a:lstStyle/>
                    <a:p>
                      <a:r>
                        <a:rPr kumimoji="1" lang="ja-JP" altLang="en-US" sz="1400" b="1" dirty="0"/>
                        <a:t>荷を積み卸す作業を伴うテールゲートリフターの操作の業務</a:t>
                      </a:r>
                    </a:p>
                  </a:txBody>
                  <a:tcPr anchor="ctr"/>
                </a:tc>
                <a:extLst>
                  <a:ext uri="{0D108BD9-81ED-4DB2-BD59-A6C34878D82A}">
                    <a16:rowId xmlns:a16="http://schemas.microsoft.com/office/drawing/2014/main" val="104944389"/>
                  </a:ext>
                </a:extLst>
              </a:tr>
            </a:tbl>
          </a:graphicData>
        </a:graphic>
      </p:graphicFrame>
      <p:sp>
        <p:nvSpPr>
          <p:cNvPr id="3" name="スライド番号プレースホルダー 2"/>
          <p:cNvSpPr>
            <a:spLocks noGrp="1"/>
          </p:cNvSpPr>
          <p:nvPr>
            <p:ph type="sldNum" sz="quarter" idx="12"/>
          </p:nvPr>
        </p:nvSpPr>
        <p:spPr>
          <a:xfrm>
            <a:off x="9020908" y="6356351"/>
            <a:ext cx="2743200" cy="365125"/>
          </a:xfrm>
        </p:spPr>
        <p:txBody>
          <a:bodyPr/>
          <a:lstStyle/>
          <a:p>
            <a:fld id="{214EC2ED-0AB1-43E7-B019-B190554BF707}" type="slidenum">
              <a:rPr kumimoji="1" lang="ja-JP" altLang="en-US" sz="1800" smtClean="0"/>
              <a:t>25</a:t>
            </a:fld>
            <a:endParaRPr kumimoji="1" lang="ja-JP" altLang="en-US" sz="1800"/>
          </a:p>
        </p:txBody>
      </p:sp>
    </p:spTree>
    <p:extLst>
      <p:ext uri="{BB962C8B-B14F-4D97-AF65-F5344CB8AC3E}">
        <p14:creationId xmlns:p14="http://schemas.microsoft.com/office/powerpoint/2010/main" val="2711055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5"/>
          <p:cNvSpPr txBox="1">
            <a:spLocks/>
          </p:cNvSpPr>
          <p:nvPr/>
        </p:nvSpPr>
        <p:spPr>
          <a:xfrm>
            <a:off x="828152" y="850935"/>
            <a:ext cx="10515600" cy="435133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a:t>第６０条</a:t>
            </a:r>
            <a:endParaRPr lang="en-US" altLang="ja-JP" sz="2000"/>
          </a:p>
          <a:p>
            <a:pPr marL="0" indent="0">
              <a:buFont typeface="Arial" panose="020B0604020202020204" pitchFamily="34" charset="0"/>
              <a:buNone/>
            </a:pPr>
            <a:r>
              <a:rPr lang="ja-JP" altLang="en-US" sz="2000"/>
              <a:t>事業者は、その事業場の業種が政令で定めるものに該当するときは、</a:t>
            </a:r>
            <a:r>
              <a:rPr lang="ja-JP" altLang="en-US" sz="2000">
                <a:solidFill>
                  <a:srgbClr val="FF0000"/>
                </a:solidFill>
              </a:rPr>
              <a:t>新たに職務に就くことになった職長</a:t>
            </a:r>
            <a:r>
              <a:rPr lang="ja-JP" altLang="en-US" sz="2000"/>
              <a:t>その他の作業中の労働者を直接指導又は監督する者（作業主任者を除く。）に対し、次の事項について、厚生労働省令で定めるところにより、</a:t>
            </a:r>
            <a:r>
              <a:rPr lang="ja-JP" altLang="en-US" sz="2000">
                <a:solidFill>
                  <a:srgbClr val="FF0000"/>
                </a:solidFill>
              </a:rPr>
              <a:t>安全又は衛生のための教育</a:t>
            </a:r>
            <a:r>
              <a:rPr lang="ja-JP" altLang="en-US" sz="2000"/>
              <a:t>を行わなければならない。</a:t>
            </a:r>
            <a:endParaRPr lang="en-US" altLang="ja-JP" sz="2000"/>
          </a:p>
          <a:p>
            <a:pPr marL="514350" indent="-514350">
              <a:buFont typeface="+mj-ea"/>
              <a:buAutoNum type="ea1JpnChsDbPeriod"/>
            </a:pPr>
            <a:r>
              <a:rPr lang="ja-JP" altLang="en-US" sz="2000"/>
              <a:t>作業方法の決定及び労働者の配置に関すること。</a:t>
            </a:r>
            <a:endParaRPr lang="en-US" altLang="ja-JP" sz="2000"/>
          </a:p>
          <a:p>
            <a:pPr marL="514350" indent="-514350">
              <a:buFont typeface="+mj-ea"/>
              <a:buAutoNum type="ea1JpnChsDbPeriod"/>
            </a:pPr>
            <a:r>
              <a:rPr lang="ja-JP" altLang="en-US" sz="2000"/>
              <a:t>労働者に対する指導又は監督の方法に関すること。</a:t>
            </a:r>
            <a:endParaRPr lang="en-US" altLang="ja-JP" sz="2000"/>
          </a:p>
          <a:p>
            <a:pPr marL="514350" indent="-514350">
              <a:buFont typeface="+mj-ea"/>
              <a:buAutoNum type="ea1JpnChsDbPeriod"/>
            </a:pPr>
            <a:r>
              <a:rPr lang="ja-JP" altLang="en-US" sz="2000"/>
              <a:t>前２号に掲げるもののほか、労働災害を防止するために必要な事項で、厚生労働省令で定めるもの</a:t>
            </a:r>
            <a:endParaRPr lang="en-US" altLang="ja-JP" sz="2000"/>
          </a:p>
          <a:p>
            <a:pPr marL="0" indent="0">
              <a:buFont typeface="Arial" panose="020B0604020202020204" pitchFamily="34" charset="0"/>
              <a:buNone/>
            </a:pPr>
            <a:r>
              <a:rPr lang="ja-JP" altLang="en-US" sz="2000"/>
              <a:t>第６０条の２</a:t>
            </a:r>
            <a:endParaRPr lang="en-US" altLang="ja-JP" sz="2000"/>
          </a:p>
          <a:p>
            <a:pPr marL="0" indent="0">
              <a:buFont typeface="Arial" panose="020B0604020202020204" pitchFamily="34" charset="0"/>
              <a:buNone/>
            </a:pPr>
            <a:r>
              <a:rPr lang="ja-JP" altLang="en-US" sz="2000"/>
              <a:t>事業者は前二条に定めるものほか、その事業場における安全衛生の水準の向上を図るため、</a:t>
            </a:r>
            <a:r>
              <a:rPr lang="ja-JP" altLang="en-US" sz="2000">
                <a:solidFill>
                  <a:srgbClr val="FF0000"/>
                </a:solidFill>
              </a:rPr>
              <a:t>危険又は有害な業務に現に就いている者</a:t>
            </a:r>
            <a:r>
              <a:rPr lang="ja-JP" altLang="en-US" sz="2000"/>
              <a:t>に対し、その</a:t>
            </a:r>
            <a:r>
              <a:rPr lang="ja-JP" altLang="en-US" sz="2000">
                <a:solidFill>
                  <a:srgbClr val="FF0000"/>
                </a:solidFill>
              </a:rPr>
              <a:t>従事する業務に関する安全又は衛生のための教育</a:t>
            </a:r>
            <a:r>
              <a:rPr lang="ja-JP" altLang="en-US" sz="2000"/>
              <a:t>を行うように努めなければならない。</a:t>
            </a:r>
          </a:p>
          <a:p>
            <a:pPr marL="0" indent="0">
              <a:buFont typeface="Arial" panose="020B0604020202020204" pitchFamily="34" charset="0"/>
              <a:buNone/>
            </a:pPr>
            <a:endParaRPr lang="ja-JP" altLang="en-US" sz="2000" dirty="0"/>
          </a:p>
        </p:txBody>
      </p:sp>
      <p:sp>
        <p:nvSpPr>
          <p:cNvPr id="3" name="スライド番号プレースホルダー 2"/>
          <p:cNvSpPr>
            <a:spLocks noGrp="1"/>
          </p:cNvSpPr>
          <p:nvPr>
            <p:ph type="sldNum" sz="quarter" idx="12"/>
          </p:nvPr>
        </p:nvSpPr>
        <p:spPr/>
        <p:txBody>
          <a:bodyPr/>
          <a:lstStyle/>
          <a:p>
            <a:fld id="{214EC2ED-0AB1-43E7-B019-B190554BF707}" type="slidenum">
              <a:rPr kumimoji="1" lang="ja-JP" altLang="en-US" sz="1800" smtClean="0"/>
              <a:t>26</a:t>
            </a:fld>
            <a:endParaRPr kumimoji="1" lang="ja-JP" altLang="en-US" sz="1800"/>
          </a:p>
        </p:txBody>
      </p:sp>
    </p:spTree>
    <p:extLst>
      <p:ext uri="{BB962C8B-B14F-4D97-AF65-F5344CB8AC3E}">
        <p14:creationId xmlns:p14="http://schemas.microsoft.com/office/powerpoint/2010/main" val="1707641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正方形/長方形 3">
            <a:extLst>
              <a:ext uri="{FF2B5EF4-FFF2-40B4-BE49-F238E27FC236}">
                <a16:creationId xmlns:a16="http://schemas.microsoft.com/office/drawing/2014/main" id="{B0C9C977-7084-87EB-0BCB-90005A384F5E}"/>
              </a:ext>
            </a:extLst>
          </p:cNvPr>
          <p:cNvSpPr>
            <a:spLocks noChangeArrowheads="1"/>
          </p:cNvSpPr>
          <p:nvPr/>
        </p:nvSpPr>
        <p:spPr bwMode="auto">
          <a:xfrm>
            <a:off x="2216151" y="315914"/>
            <a:ext cx="8056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r>
              <a:rPr lang="ja-JP" altLang="en-US" sz="2000" b="1" dirty="0">
                <a:latin typeface="Times New Roman" panose="02020603050405020304" pitchFamily="18" charset="0"/>
                <a:ea typeface="ＭＳ Ｐゴシック" panose="020B0600070205080204" pitchFamily="50" charset="-128"/>
              </a:rPr>
              <a:t>公益社団法人全国産業資源循環連合会</a:t>
            </a:r>
            <a:endParaRPr lang="en-US" altLang="ja-JP" sz="2000" b="1" dirty="0">
              <a:latin typeface="Times New Roman" panose="02020603050405020304" pitchFamily="18" charset="0"/>
              <a:ea typeface="ＭＳ Ｐゴシック" panose="020B0600070205080204" pitchFamily="50" charset="-128"/>
            </a:endParaRPr>
          </a:p>
          <a:p>
            <a:pPr algn="ctr" eaLnBrk="1" hangingPunct="1">
              <a:lnSpc>
                <a:spcPct val="100000"/>
              </a:lnSpc>
              <a:spcBef>
                <a:spcPct val="0"/>
              </a:spcBef>
              <a:buFontTx/>
              <a:buNone/>
            </a:pPr>
            <a:r>
              <a:rPr lang="ja-JP" altLang="en-US" sz="2000" b="1" dirty="0">
                <a:latin typeface="Times New Roman" panose="02020603050405020304" pitchFamily="18" charset="0"/>
                <a:ea typeface="ＭＳ Ｐゴシック" panose="020B0600070205080204" pitchFamily="50" charset="-128"/>
              </a:rPr>
              <a:t>第３次労働災害防止計画を推進するための労働安全衛生標語 入賞作品</a:t>
            </a:r>
          </a:p>
        </p:txBody>
      </p:sp>
      <p:sp>
        <p:nvSpPr>
          <p:cNvPr id="6" name="テキスト ボックス 5">
            <a:extLst>
              <a:ext uri="{FF2B5EF4-FFF2-40B4-BE49-F238E27FC236}">
                <a16:creationId xmlns:a16="http://schemas.microsoft.com/office/drawing/2014/main" id="{2CFF7733-B24E-B05E-F6FE-469999D8F14F}"/>
              </a:ext>
            </a:extLst>
          </p:cNvPr>
          <p:cNvSpPr txBox="1"/>
          <p:nvPr/>
        </p:nvSpPr>
        <p:spPr>
          <a:xfrm>
            <a:off x="2674938" y="2341564"/>
            <a:ext cx="7212012" cy="1292225"/>
          </a:xfrm>
          <a:prstGeom prst="rect">
            <a:avLst/>
          </a:prstGeom>
          <a:noFill/>
          <a:ln>
            <a:solidFill>
              <a:schemeClr val="accent6">
                <a:lumMod val="75000"/>
              </a:schemeClr>
            </a:solidFill>
          </a:ln>
        </p:spPr>
        <p:txBody>
          <a:bodyPr>
            <a:spAutoFit/>
          </a:bodyPr>
          <a:lstStyle/>
          <a:p>
            <a:pPr>
              <a:defRPr/>
            </a:pPr>
            <a:endParaRPr lang="en-US" altLang="ja-JP" dirty="0">
              <a:ea typeface="ＭＳ Ｐゴシック" charset="-128"/>
            </a:endParaRPr>
          </a:p>
          <a:p>
            <a:pPr algn="ctr">
              <a:defRPr/>
            </a:pPr>
            <a:r>
              <a:rPr lang="ja-JP" altLang="en-US" sz="2000" b="1" dirty="0">
                <a:ea typeface="ＭＳ Ｐゴシック" charset="-128"/>
              </a:rPr>
              <a:t>一人一人が安全に気を付けて、共に目指そうゼロ労災</a:t>
            </a:r>
          </a:p>
          <a:p>
            <a:pPr>
              <a:defRPr/>
            </a:pPr>
            <a:endParaRPr lang="ja-JP" altLang="en-US" sz="2000" b="1" dirty="0">
              <a:ea typeface="ＭＳ Ｐゴシック" charset="-128"/>
            </a:endParaRPr>
          </a:p>
          <a:p>
            <a:pPr algn="ctr">
              <a:defRPr/>
            </a:pPr>
            <a:r>
              <a:rPr lang="ja-JP" altLang="en-US" sz="2000" b="1" dirty="0">
                <a:ea typeface="ＭＳ Ｐゴシック" charset="-128"/>
              </a:rPr>
              <a:t>無災害　会社も社会も　好循環</a:t>
            </a:r>
          </a:p>
        </p:txBody>
      </p:sp>
      <p:sp>
        <p:nvSpPr>
          <p:cNvPr id="7" name="テキスト ボックス 6">
            <a:extLst>
              <a:ext uri="{FF2B5EF4-FFF2-40B4-BE49-F238E27FC236}">
                <a16:creationId xmlns:a16="http://schemas.microsoft.com/office/drawing/2014/main" id="{8EDBE971-0AED-733D-CE87-096164002686}"/>
              </a:ext>
            </a:extLst>
          </p:cNvPr>
          <p:cNvSpPr txBox="1"/>
          <p:nvPr/>
        </p:nvSpPr>
        <p:spPr>
          <a:xfrm>
            <a:off x="2674938" y="4065589"/>
            <a:ext cx="7224712" cy="1908175"/>
          </a:xfrm>
          <a:prstGeom prst="rect">
            <a:avLst/>
          </a:prstGeom>
          <a:noFill/>
          <a:ln>
            <a:solidFill>
              <a:schemeClr val="accent6">
                <a:lumMod val="75000"/>
              </a:schemeClr>
            </a:solidFill>
          </a:ln>
        </p:spPr>
        <p:txBody>
          <a:bodyPr>
            <a:spAutoFit/>
          </a:bodyPr>
          <a:lstStyle/>
          <a:p>
            <a:pPr>
              <a:defRPr/>
            </a:pPr>
            <a:endParaRPr lang="en-US" altLang="ja-JP" dirty="0">
              <a:ea typeface="ＭＳ Ｐゴシック" charset="-128"/>
            </a:endParaRPr>
          </a:p>
          <a:p>
            <a:pPr algn="ctr">
              <a:defRPr/>
            </a:pPr>
            <a:r>
              <a:rPr lang="ja-JP" altLang="en-US" sz="2000" b="1" dirty="0">
                <a:ea typeface="ＭＳ Ｐゴシック" charset="-128"/>
              </a:rPr>
              <a:t>トップが率先みんなの創意　つみ取ろう職場の危険</a:t>
            </a:r>
          </a:p>
          <a:p>
            <a:pPr algn="ctr">
              <a:defRPr/>
            </a:pPr>
            <a:endParaRPr lang="ja-JP" altLang="en-US" sz="2000" b="1" dirty="0">
              <a:ea typeface="ＭＳ Ｐゴシック" charset="-128"/>
            </a:endParaRPr>
          </a:p>
          <a:p>
            <a:pPr algn="ctr">
              <a:defRPr/>
            </a:pPr>
            <a:r>
              <a:rPr lang="ja-JP" altLang="en-US" sz="2000" b="1" dirty="0">
                <a:ea typeface="ＭＳ Ｐゴシック" charset="-128"/>
              </a:rPr>
              <a:t>気持ちよい仕事は社員の笑顔から</a:t>
            </a:r>
            <a:endParaRPr lang="en-US" altLang="ja-JP" sz="2000" b="1" dirty="0">
              <a:ea typeface="ＭＳ Ｐゴシック" charset="-128"/>
            </a:endParaRPr>
          </a:p>
          <a:p>
            <a:pPr algn="ctr">
              <a:defRPr/>
            </a:pPr>
            <a:endParaRPr lang="ja-JP" altLang="en-US" sz="2000" b="1" dirty="0">
              <a:ea typeface="ＭＳ Ｐゴシック" charset="-128"/>
            </a:endParaRPr>
          </a:p>
          <a:p>
            <a:pPr algn="ctr">
              <a:defRPr/>
            </a:pPr>
            <a:r>
              <a:rPr lang="ja-JP" altLang="en-US" sz="2000" b="1" dirty="0">
                <a:ea typeface="ＭＳ Ｐゴシック" charset="-128"/>
              </a:rPr>
              <a:t>トップダウンで事故ダウン！</a:t>
            </a:r>
          </a:p>
        </p:txBody>
      </p:sp>
      <p:sp>
        <p:nvSpPr>
          <p:cNvPr id="9" name="テキスト ボックス 8">
            <a:extLst>
              <a:ext uri="{FF2B5EF4-FFF2-40B4-BE49-F238E27FC236}">
                <a16:creationId xmlns:a16="http://schemas.microsoft.com/office/drawing/2014/main" id="{D4C42A34-E0BD-CAE4-8475-DBD7328951FA}"/>
              </a:ext>
            </a:extLst>
          </p:cNvPr>
          <p:cNvSpPr txBox="1"/>
          <p:nvPr/>
        </p:nvSpPr>
        <p:spPr>
          <a:xfrm>
            <a:off x="2674938" y="1270001"/>
            <a:ext cx="7212012" cy="677863"/>
          </a:xfrm>
          <a:prstGeom prst="rect">
            <a:avLst/>
          </a:prstGeom>
          <a:noFill/>
          <a:ln>
            <a:solidFill>
              <a:schemeClr val="accent6">
                <a:lumMod val="75000"/>
              </a:schemeClr>
            </a:solidFill>
          </a:ln>
        </p:spPr>
        <p:txBody>
          <a:bodyPr>
            <a:spAutoFit/>
          </a:bodyPr>
          <a:lstStyle/>
          <a:p>
            <a:pPr>
              <a:defRPr/>
            </a:pPr>
            <a:endParaRPr lang="en-US" altLang="ja-JP" dirty="0">
              <a:solidFill>
                <a:prstClr val="black"/>
              </a:solidFill>
              <a:ea typeface="ＭＳ Ｐゴシック" charset="-128"/>
            </a:endParaRPr>
          </a:p>
          <a:p>
            <a:pPr algn="ctr">
              <a:defRPr/>
            </a:pPr>
            <a:r>
              <a:rPr lang="ja-JP" altLang="en-US" sz="2000" b="1" dirty="0">
                <a:solidFill>
                  <a:prstClr val="black"/>
                </a:solidFill>
                <a:ea typeface="ＭＳ Ｐゴシック" charset="-128"/>
              </a:rPr>
              <a:t>労働災害ゼロ目指し　まずはトップのキックオフ</a:t>
            </a:r>
            <a:endParaRPr lang="en-US" altLang="ja-JP" sz="2000" b="1" dirty="0">
              <a:solidFill>
                <a:prstClr val="black"/>
              </a:solidFill>
              <a:ea typeface="ＭＳ Ｐゴシック" charset="-128"/>
            </a:endParaRPr>
          </a:p>
        </p:txBody>
      </p:sp>
      <p:sp>
        <p:nvSpPr>
          <p:cNvPr id="38918" name="テキスト ボックス 9">
            <a:extLst>
              <a:ext uri="{FF2B5EF4-FFF2-40B4-BE49-F238E27FC236}">
                <a16:creationId xmlns:a16="http://schemas.microsoft.com/office/drawing/2014/main" id="{831B24AA-6871-C6DC-F14D-8C9240C25D94}"/>
              </a:ext>
            </a:extLst>
          </p:cNvPr>
          <p:cNvSpPr txBox="1">
            <a:spLocks noChangeArrowheads="1"/>
          </p:cNvSpPr>
          <p:nvPr/>
        </p:nvSpPr>
        <p:spPr bwMode="auto">
          <a:xfrm>
            <a:off x="5010150" y="1069975"/>
            <a:ext cx="2332038" cy="40005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r>
              <a:rPr lang="ja-JP" altLang="en-US" sz="2000" b="1" dirty="0">
                <a:latin typeface="Times New Roman" panose="02020603050405020304" pitchFamily="18" charset="0"/>
                <a:ea typeface="ＭＳ Ｐゴシック" panose="020B0600070205080204" pitchFamily="50" charset="-128"/>
              </a:rPr>
              <a:t>安全衛生委員長賞</a:t>
            </a:r>
          </a:p>
        </p:txBody>
      </p:sp>
      <p:sp>
        <p:nvSpPr>
          <p:cNvPr id="38919" name="テキスト ボックス 10">
            <a:extLst>
              <a:ext uri="{FF2B5EF4-FFF2-40B4-BE49-F238E27FC236}">
                <a16:creationId xmlns:a16="http://schemas.microsoft.com/office/drawing/2014/main" id="{630EA364-1021-1DC2-3EA4-063721415AC9}"/>
              </a:ext>
            </a:extLst>
          </p:cNvPr>
          <p:cNvSpPr txBox="1">
            <a:spLocks noChangeArrowheads="1"/>
          </p:cNvSpPr>
          <p:nvPr/>
        </p:nvSpPr>
        <p:spPr bwMode="auto">
          <a:xfrm>
            <a:off x="5072063" y="2157413"/>
            <a:ext cx="2203450" cy="40005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r>
              <a:rPr lang="ja-JP" altLang="en-US" sz="2000" b="1" dirty="0">
                <a:latin typeface="Times New Roman" panose="02020603050405020304" pitchFamily="18" charset="0"/>
                <a:ea typeface="ＭＳ Ｐゴシック" panose="020B0600070205080204" pitchFamily="50" charset="-128"/>
              </a:rPr>
              <a:t>優秀賞</a:t>
            </a:r>
          </a:p>
        </p:txBody>
      </p:sp>
      <p:sp>
        <p:nvSpPr>
          <p:cNvPr id="38920" name="テキスト ボックス 11">
            <a:extLst>
              <a:ext uri="{FF2B5EF4-FFF2-40B4-BE49-F238E27FC236}">
                <a16:creationId xmlns:a16="http://schemas.microsoft.com/office/drawing/2014/main" id="{F02B79EC-B044-65BA-B291-923E5DD441A7}"/>
              </a:ext>
            </a:extLst>
          </p:cNvPr>
          <p:cNvSpPr txBox="1">
            <a:spLocks noChangeArrowheads="1"/>
          </p:cNvSpPr>
          <p:nvPr/>
        </p:nvSpPr>
        <p:spPr bwMode="auto">
          <a:xfrm>
            <a:off x="5103813" y="3875088"/>
            <a:ext cx="2203450" cy="400050"/>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750"/>
              </a:spcBef>
              <a:buFont typeface="Arial" panose="020B0604020202020204" pitchFamily="34" charset="0"/>
              <a:buChar char="•"/>
              <a:defRPr kumimoji="1" sz="2100">
                <a:solidFill>
                  <a:schemeClr val="tx1"/>
                </a:solidFill>
                <a:latin typeface="游ゴシック" panose="020B0400000000000000" pitchFamily="50" charset="-128"/>
                <a:ea typeface="游ゴシック" panose="020B0400000000000000" pitchFamily="50" charset="-128"/>
              </a:defRPr>
            </a:lvl1pPr>
            <a:lvl2pPr marL="742950" indent="-285750">
              <a:lnSpc>
                <a:spcPct val="90000"/>
              </a:lnSpc>
              <a:spcBef>
                <a:spcPts val="375"/>
              </a:spcBef>
              <a:buFont typeface="Arial" panose="020B0604020202020204" pitchFamily="34" charset="0"/>
              <a:buChar char="•"/>
              <a:defRPr kumimoji="1">
                <a:solidFill>
                  <a:schemeClr val="tx1"/>
                </a:solidFill>
                <a:latin typeface="游ゴシック" panose="020B0400000000000000" pitchFamily="50" charset="-128"/>
                <a:ea typeface="游ゴシック" panose="020B0400000000000000" pitchFamily="50" charset="-128"/>
              </a:defRPr>
            </a:lvl2pPr>
            <a:lvl3pPr marL="1143000" indent="-228600">
              <a:lnSpc>
                <a:spcPct val="90000"/>
              </a:lnSpc>
              <a:spcBef>
                <a:spcPts val="375"/>
              </a:spcBef>
              <a:buFont typeface="Arial" panose="020B0604020202020204" pitchFamily="34" charset="0"/>
              <a:buChar char="•"/>
              <a:defRPr kumimoji="1" sz="1500">
                <a:solidFill>
                  <a:schemeClr val="tx1"/>
                </a:solidFill>
                <a:latin typeface="游ゴシック" panose="020B0400000000000000" pitchFamily="50" charset="-128"/>
                <a:ea typeface="游ゴシック" panose="020B0400000000000000" pitchFamily="50" charset="-128"/>
              </a:defRPr>
            </a:lvl3pPr>
            <a:lvl4pPr marL="16002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4pPr>
            <a:lvl5pPr marL="2057400" indent="-228600">
              <a:lnSpc>
                <a:spcPct val="90000"/>
              </a:lnSpc>
              <a:spcBef>
                <a:spcPts val="375"/>
              </a:spcBef>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5pPr>
            <a:lvl6pPr marL="25146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6pPr>
            <a:lvl7pPr marL="29718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7pPr>
            <a:lvl8pPr marL="34290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8pPr>
            <a:lvl9pPr marL="3886200" indent="-228600" eaLnBrk="0" fontAlgn="base" hangingPunct="0">
              <a:lnSpc>
                <a:spcPct val="90000"/>
              </a:lnSpc>
              <a:spcBef>
                <a:spcPts val="375"/>
              </a:spcBef>
              <a:spcAft>
                <a:spcPct val="0"/>
              </a:spcAft>
              <a:buFont typeface="Arial" panose="020B0604020202020204" pitchFamily="34" charset="0"/>
              <a:buChar char="•"/>
              <a:defRPr kumimoji="1" sz="1300">
                <a:solidFill>
                  <a:schemeClr val="tx1"/>
                </a:solidFill>
                <a:latin typeface="游ゴシック" panose="020B0400000000000000" pitchFamily="50" charset="-128"/>
                <a:ea typeface="游ゴシック" panose="020B0400000000000000" pitchFamily="50" charset="-128"/>
              </a:defRPr>
            </a:lvl9pPr>
          </a:lstStyle>
          <a:p>
            <a:pPr algn="ctr" eaLnBrk="1" hangingPunct="1">
              <a:lnSpc>
                <a:spcPct val="100000"/>
              </a:lnSpc>
              <a:spcBef>
                <a:spcPct val="0"/>
              </a:spcBef>
              <a:buFontTx/>
              <a:buNone/>
            </a:pPr>
            <a:r>
              <a:rPr lang="ja-JP" altLang="en-US" sz="2000" b="1" dirty="0">
                <a:latin typeface="Times New Roman" panose="02020603050405020304" pitchFamily="18" charset="0"/>
                <a:ea typeface="ＭＳ Ｐゴシック" panose="020B0600070205080204" pitchFamily="50" charset="-128"/>
              </a:rPr>
              <a:t>佳作</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txBox="1">
            <a:spLocks/>
          </p:cNvSpPr>
          <p:nvPr/>
        </p:nvSpPr>
        <p:spPr>
          <a:xfrm>
            <a:off x="1524000" y="3602038"/>
            <a:ext cx="9144000" cy="1655762"/>
          </a:xfrm>
          <a:prstGeom prst="rect">
            <a:avLst/>
          </a:prstGeom>
        </p:spPr>
        <p:txBody>
          <a:bodyPr anchor="b"/>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r">
              <a:buNone/>
            </a:pPr>
            <a:endParaRPr lang="ja-JP" altLang="en-US" dirty="0"/>
          </a:p>
        </p:txBody>
      </p:sp>
      <p:sp>
        <p:nvSpPr>
          <p:cNvPr id="5" name="タイトル 1">
            <a:extLst>
              <a:ext uri="{FF2B5EF4-FFF2-40B4-BE49-F238E27FC236}">
                <a16:creationId xmlns:a16="http://schemas.microsoft.com/office/drawing/2014/main" id="{3846D893-750A-4748-9435-CAD792D558D4}"/>
              </a:ext>
            </a:extLst>
          </p:cNvPr>
          <p:cNvSpPr txBox="1">
            <a:spLocks/>
          </p:cNvSpPr>
          <p:nvPr/>
        </p:nvSpPr>
        <p:spPr>
          <a:xfrm>
            <a:off x="838202" y="365126"/>
            <a:ext cx="10515600" cy="964075"/>
          </a:xfrm>
          <a:prstGeom prst="rect">
            <a:avLst/>
          </a:prstGeom>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spcAft>
                <a:spcPts val="600"/>
              </a:spcAft>
            </a:pPr>
            <a:r>
              <a:rPr lang="ja-JP" altLang="en-US" sz="3200"/>
              <a:t>１．１　休業４日以上の死傷者数と死亡者数の推移</a:t>
            </a:r>
          </a:p>
        </p:txBody>
      </p:sp>
      <p:graphicFrame>
        <p:nvGraphicFramePr>
          <p:cNvPr id="36" name="コンテンツ プレースホルダー 29">
            <a:extLst>
              <a:ext uri="{FF2B5EF4-FFF2-40B4-BE49-F238E27FC236}">
                <a16:creationId xmlns:a16="http://schemas.microsoft.com/office/drawing/2014/main" id="{E921435C-771D-419A-B25B-4D2E78934E4C}"/>
              </a:ext>
            </a:extLst>
          </p:cNvPr>
          <p:cNvGraphicFramePr>
            <a:graphicFrameLocks/>
          </p:cNvGraphicFramePr>
          <p:nvPr>
            <p:extLst>
              <p:ext uri="{D42A27DB-BD31-4B8C-83A1-F6EECF244321}">
                <p14:modId xmlns:p14="http://schemas.microsoft.com/office/powerpoint/2010/main" val="32424759"/>
              </p:ext>
            </p:extLst>
          </p:nvPr>
        </p:nvGraphicFramePr>
        <p:xfrm>
          <a:off x="0" y="1109472"/>
          <a:ext cx="6107503" cy="506749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7" name="コンテンツ プレースホルダー 25">
            <a:extLst>
              <a:ext uri="{FF2B5EF4-FFF2-40B4-BE49-F238E27FC236}">
                <a16:creationId xmlns:a16="http://schemas.microsoft.com/office/drawing/2014/main" id="{A76E2B54-8E87-4B31-B021-B125EDEC27AE}"/>
              </a:ext>
            </a:extLst>
          </p:cNvPr>
          <p:cNvGraphicFramePr>
            <a:graphicFrameLocks/>
          </p:cNvGraphicFramePr>
          <p:nvPr>
            <p:extLst>
              <p:ext uri="{D42A27DB-BD31-4B8C-83A1-F6EECF244321}">
                <p14:modId xmlns:p14="http://schemas.microsoft.com/office/powerpoint/2010/main" val="1409849466"/>
              </p:ext>
            </p:extLst>
          </p:nvPr>
        </p:nvGraphicFramePr>
        <p:xfrm>
          <a:off x="6236898" y="1121664"/>
          <a:ext cx="5772222" cy="4920363"/>
        </p:xfrm>
        <a:graphic>
          <a:graphicData uri="http://schemas.openxmlformats.org/drawingml/2006/chart">
            <c:chart xmlns:c="http://schemas.openxmlformats.org/drawingml/2006/chart" xmlns:r="http://schemas.openxmlformats.org/officeDocument/2006/relationships" r:id="rId4"/>
          </a:graphicData>
        </a:graphic>
      </p:graphicFrame>
      <p:cxnSp>
        <p:nvCxnSpPr>
          <p:cNvPr id="38" name="直線矢印コネクタ 37">
            <a:extLst>
              <a:ext uri="{FF2B5EF4-FFF2-40B4-BE49-F238E27FC236}">
                <a16:creationId xmlns:a16="http://schemas.microsoft.com/office/drawing/2014/main" id="{B346D42F-E780-43C1-BC26-B90011C12671}"/>
              </a:ext>
            </a:extLst>
          </p:cNvPr>
          <p:cNvCxnSpPr>
            <a:cxnSpLocks/>
          </p:cNvCxnSpPr>
          <p:nvPr/>
        </p:nvCxnSpPr>
        <p:spPr>
          <a:xfrm flipV="1">
            <a:off x="683529" y="1998013"/>
            <a:ext cx="5058465" cy="83349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8BA131BE-9A2B-4BE9-A5A2-A1E48EB75179}"/>
              </a:ext>
            </a:extLst>
          </p:cNvPr>
          <p:cNvCxnSpPr/>
          <p:nvPr/>
        </p:nvCxnSpPr>
        <p:spPr>
          <a:xfrm flipV="1">
            <a:off x="6823186" y="2042353"/>
            <a:ext cx="408816" cy="444562"/>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0" name="正方形/長方形 39">
            <a:extLst>
              <a:ext uri="{FF2B5EF4-FFF2-40B4-BE49-F238E27FC236}">
                <a16:creationId xmlns:a16="http://schemas.microsoft.com/office/drawing/2014/main" id="{51F3DE53-D59E-4078-B0B7-5248B7612915}"/>
              </a:ext>
            </a:extLst>
          </p:cNvPr>
          <p:cNvSpPr/>
          <p:nvPr/>
        </p:nvSpPr>
        <p:spPr>
          <a:xfrm>
            <a:off x="8668141" y="6196395"/>
            <a:ext cx="3340979" cy="276999"/>
          </a:xfrm>
          <a:prstGeom prst="rect">
            <a:avLst/>
          </a:prstGeom>
        </p:spPr>
        <p:txBody>
          <a:bodyPr wrap="none">
            <a:spAutoFit/>
          </a:bodyPr>
          <a:lstStyle/>
          <a:p>
            <a:r>
              <a:rPr lang="ja-JP" altLang="en-US" sz="1200" dirty="0"/>
              <a:t>データ出典：厚生労働省「職場のあんぜんサイト」</a:t>
            </a:r>
            <a:endParaRPr lang="en-US" altLang="ja-JP" sz="1200" dirty="0"/>
          </a:p>
        </p:txBody>
      </p:sp>
      <p:cxnSp>
        <p:nvCxnSpPr>
          <p:cNvPr id="41" name="直線矢印コネクタ 40">
            <a:extLst>
              <a:ext uri="{FF2B5EF4-FFF2-40B4-BE49-F238E27FC236}">
                <a16:creationId xmlns:a16="http://schemas.microsoft.com/office/drawing/2014/main" id="{DE5B1DB6-6818-4B7F-B7E6-71486B1647DE}"/>
              </a:ext>
            </a:extLst>
          </p:cNvPr>
          <p:cNvCxnSpPr>
            <a:cxnSpLocks/>
          </p:cNvCxnSpPr>
          <p:nvPr/>
        </p:nvCxnSpPr>
        <p:spPr>
          <a:xfrm>
            <a:off x="7423325" y="2042353"/>
            <a:ext cx="1823545" cy="1386647"/>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2FFD8286-BECE-497E-B629-76A73417D1D4}"/>
              </a:ext>
            </a:extLst>
          </p:cNvPr>
          <p:cNvCxnSpPr/>
          <p:nvPr/>
        </p:nvCxnSpPr>
        <p:spPr>
          <a:xfrm>
            <a:off x="6913266" y="3200067"/>
            <a:ext cx="4704756" cy="0"/>
          </a:xfrm>
          <a:prstGeom prst="straightConnector1">
            <a:avLst/>
          </a:prstGeom>
          <a:ln w="31750">
            <a:solidFill>
              <a:schemeClr val="accent4"/>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44" name="スライド番号プレースホルダー 3">
            <a:extLst>
              <a:ext uri="{FF2B5EF4-FFF2-40B4-BE49-F238E27FC236}">
                <a16:creationId xmlns:a16="http://schemas.microsoft.com/office/drawing/2014/main" id="{359DC8B3-0BE8-4B3B-B983-458A9A821458}"/>
              </a:ext>
            </a:extLst>
          </p:cNvPr>
          <p:cNvSpPr>
            <a:spLocks noGrp="1"/>
          </p:cNvSpPr>
          <p:nvPr>
            <p:ph type="sldNum" sz="quarter" idx="12"/>
          </p:nvPr>
        </p:nvSpPr>
        <p:spPr>
          <a:xfrm>
            <a:off x="8610600" y="6356350"/>
            <a:ext cx="2743200" cy="365125"/>
          </a:xfrm>
        </p:spPr>
        <p:txBody>
          <a:bodyPr/>
          <a:lstStyle/>
          <a:p>
            <a:fld id="{98455550-6FDE-4DE9-B078-D8DADF50C2F7}" type="slidenum">
              <a:rPr kumimoji="1" lang="ja-JP" altLang="en-US" sz="1800" smtClean="0"/>
              <a:t>3</a:t>
            </a:fld>
            <a:endParaRPr kumimoji="1" lang="ja-JP" altLang="en-US" sz="1800" dirty="0"/>
          </a:p>
        </p:txBody>
      </p:sp>
      <p:pic>
        <p:nvPicPr>
          <p:cNvPr id="2" name="図 1">
            <a:extLst>
              <a:ext uri="{FF2B5EF4-FFF2-40B4-BE49-F238E27FC236}">
                <a16:creationId xmlns:a16="http://schemas.microsoft.com/office/drawing/2014/main" id="{0C9D544A-82A5-9D0E-6675-55A2BEF5CAA2}"/>
              </a:ext>
            </a:extLst>
          </p:cNvPr>
          <p:cNvPicPr>
            <a:picLocks noChangeAspect="1"/>
          </p:cNvPicPr>
          <p:nvPr/>
        </p:nvPicPr>
        <p:blipFill>
          <a:blip r:embed="rId5"/>
          <a:stretch>
            <a:fillRect/>
          </a:stretch>
        </p:blipFill>
        <p:spPr>
          <a:xfrm>
            <a:off x="3826395" y="6066012"/>
            <a:ext cx="4773582" cy="377985"/>
          </a:xfrm>
          <a:prstGeom prst="rect">
            <a:avLst/>
          </a:prstGeom>
        </p:spPr>
      </p:pic>
    </p:spTree>
    <p:extLst>
      <p:ext uri="{BB962C8B-B14F-4D97-AF65-F5344CB8AC3E}">
        <p14:creationId xmlns:p14="http://schemas.microsoft.com/office/powerpoint/2010/main" val="3443196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838202" y="382379"/>
            <a:ext cx="10515600" cy="840677"/>
          </a:xfrm>
          <a:prstGeom prst="rect">
            <a:avLst/>
          </a:prstGeom>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t>１．２　度数率と強度率（令和５年）</a:t>
            </a:r>
          </a:p>
        </p:txBody>
      </p:sp>
      <p:sp>
        <p:nvSpPr>
          <p:cNvPr id="3" name="コンテンツ プレースホルダー 2"/>
          <p:cNvSpPr txBox="1">
            <a:spLocks/>
          </p:cNvSpPr>
          <p:nvPr/>
        </p:nvSpPr>
        <p:spPr>
          <a:xfrm>
            <a:off x="838199" y="5351132"/>
            <a:ext cx="10822073" cy="1618392"/>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800" dirty="0"/>
              <a:t>度数率＝　　　　　　　　　　　　　　　　　　　</a:t>
            </a:r>
            <a:r>
              <a:rPr lang="en-US" altLang="ja-JP" sz="1800" dirty="0"/>
              <a:t>×</a:t>
            </a:r>
            <a:r>
              <a:rPr lang="ja-JP" altLang="en-US" sz="1800" dirty="0"/>
              <a:t>１，０００，０００　（→延べ労働時間１００万時間当たりの死傷者数）</a:t>
            </a:r>
            <a:endParaRPr lang="en-US" altLang="ja-JP" sz="1800" dirty="0"/>
          </a:p>
          <a:p>
            <a:pPr marL="0" indent="0">
              <a:buFont typeface="Arial" panose="020B0604020202020204" pitchFamily="34" charset="0"/>
              <a:buNone/>
            </a:pPr>
            <a:r>
              <a:rPr lang="ja-JP" altLang="en-US" sz="1800" dirty="0"/>
              <a:t>　　　　　　　　　</a:t>
            </a:r>
            <a:endParaRPr lang="en-US" altLang="ja-JP" sz="1800" dirty="0"/>
          </a:p>
          <a:p>
            <a:pPr marL="0" indent="0">
              <a:buFont typeface="Arial" panose="020B0604020202020204" pitchFamily="34" charset="0"/>
              <a:buNone/>
            </a:pPr>
            <a:r>
              <a:rPr lang="ja-JP" altLang="en-US" sz="1800" dirty="0"/>
              <a:t>　　　　　　　　　</a:t>
            </a:r>
            <a:endParaRPr lang="en-US" altLang="ja-JP" sz="1800" dirty="0"/>
          </a:p>
          <a:p>
            <a:pPr marL="0" indent="0">
              <a:buFont typeface="Arial" panose="020B0604020202020204" pitchFamily="34" charset="0"/>
              <a:buNone/>
            </a:pPr>
            <a:r>
              <a:rPr lang="ja-JP" altLang="en-US" sz="1800" dirty="0"/>
              <a:t>強度率＝　　　　　　　　　　　　　　　　　　　</a:t>
            </a:r>
            <a:r>
              <a:rPr lang="en-US" altLang="ja-JP" sz="1800" dirty="0"/>
              <a:t>×</a:t>
            </a:r>
            <a:r>
              <a:rPr lang="ja-JP" altLang="en-US" sz="1800" dirty="0"/>
              <a:t>１，０００　　　　　（→延べ労働時間１千時間当たりの労働損失日数）</a:t>
            </a:r>
            <a:endParaRPr lang="en-US" altLang="ja-JP" sz="1800" dirty="0"/>
          </a:p>
          <a:p>
            <a:pPr marL="0" indent="0">
              <a:buFont typeface="Arial" panose="020B0604020202020204" pitchFamily="34" charset="0"/>
              <a:buNone/>
            </a:pPr>
            <a:r>
              <a:rPr lang="ja-JP" altLang="en-US" sz="1800" dirty="0"/>
              <a:t>　　　　　　　　　</a:t>
            </a:r>
          </a:p>
        </p:txBody>
      </p:sp>
      <p:graphicFrame>
        <p:nvGraphicFramePr>
          <p:cNvPr id="4" name="表 3"/>
          <p:cNvGraphicFramePr>
            <a:graphicFrameLocks noGrp="1"/>
          </p:cNvGraphicFramePr>
          <p:nvPr>
            <p:extLst>
              <p:ext uri="{D42A27DB-BD31-4B8C-83A1-F6EECF244321}">
                <p14:modId xmlns:p14="http://schemas.microsoft.com/office/powerpoint/2010/main" val="549284641"/>
              </p:ext>
            </p:extLst>
          </p:nvPr>
        </p:nvGraphicFramePr>
        <p:xfrm>
          <a:off x="984739" y="1223055"/>
          <a:ext cx="10148838" cy="2117409"/>
        </p:xfrm>
        <a:graphic>
          <a:graphicData uri="http://schemas.openxmlformats.org/drawingml/2006/table">
            <a:tbl>
              <a:tblPr firstRow="1" bandRow="1">
                <a:tableStyleId>{5C22544A-7EE6-4342-B048-85BDC9FD1C3A}</a:tableStyleId>
              </a:tblPr>
              <a:tblGrid>
                <a:gridCol w="3382946">
                  <a:extLst>
                    <a:ext uri="{9D8B030D-6E8A-4147-A177-3AD203B41FA5}">
                      <a16:colId xmlns:a16="http://schemas.microsoft.com/office/drawing/2014/main" val="20000"/>
                    </a:ext>
                  </a:extLst>
                </a:gridCol>
                <a:gridCol w="3382946">
                  <a:extLst>
                    <a:ext uri="{9D8B030D-6E8A-4147-A177-3AD203B41FA5}">
                      <a16:colId xmlns:a16="http://schemas.microsoft.com/office/drawing/2014/main" val="20001"/>
                    </a:ext>
                  </a:extLst>
                </a:gridCol>
                <a:gridCol w="3382946">
                  <a:extLst>
                    <a:ext uri="{9D8B030D-6E8A-4147-A177-3AD203B41FA5}">
                      <a16:colId xmlns:a16="http://schemas.microsoft.com/office/drawing/2014/main" val="20002"/>
                    </a:ext>
                  </a:extLst>
                </a:gridCol>
              </a:tblGrid>
              <a:tr h="1197293">
                <a:tc>
                  <a:txBody>
                    <a:bodyPr/>
                    <a:lstStyle/>
                    <a:p>
                      <a:endParaRPr kumimoji="1" lang="ja-JP" altLang="en-US" sz="2400" dirty="0"/>
                    </a:p>
                  </a:txBody>
                  <a:tcPr/>
                </a:tc>
                <a:tc>
                  <a:txBody>
                    <a:bodyPr/>
                    <a:lstStyle/>
                    <a:p>
                      <a:pPr algn="ctr"/>
                      <a:r>
                        <a:rPr kumimoji="1" lang="ja-JP" altLang="en-US" sz="2400" dirty="0"/>
                        <a:t>全産業</a:t>
                      </a:r>
                    </a:p>
                  </a:txBody>
                  <a:tcPr/>
                </a:tc>
                <a:tc>
                  <a:txBody>
                    <a:bodyPr/>
                    <a:lstStyle/>
                    <a:p>
                      <a:pPr algn="ctr"/>
                      <a:r>
                        <a:rPr kumimoji="1" lang="ja-JP" altLang="en-US" sz="2400" dirty="0"/>
                        <a:t>一廃・産廃処理業</a:t>
                      </a:r>
                    </a:p>
                  </a:txBody>
                  <a:tcPr/>
                </a:tc>
                <a:extLst>
                  <a:ext uri="{0D108BD9-81ED-4DB2-BD59-A6C34878D82A}">
                    <a16:rowId xmlns:a16="http://schemas.microsoft.com/office/drawing/2014/main" val="10000"/>
                  </a:ext>
                </a:extLst>
              </a:tr>
              <a:tr h="460058">
                <a:tc>
                  <a:txBody>
                    <a:bodyPr/>
                    <a:lstStyle/>
                    <a:p>
                      <a:r>
                        <a:rPr kumimoji="1" lang="ja-JP" altLang="en-US" sz="2400" dirty="0"/>
                        <a:t>度数率</a:t>
                      </a:r>
                    </a:p>
                  </a:txBody>
                  <a:tcPr/>
                </a:tc>
                <a:tc>
                  <a:txBody>
                    <a:bodyPr/>
                    <a:lstStyle/>
                    <a:p>
                      <a:pPr algn="r"/>
                      <a:r>
                        <a:rPr kumimoji="1" lang="ja-JP" altLang="en-US" sz="2400" dirty="0"/>
                        <a:t>２．１４</a:t>
                      </a:r>
                    </a:p>
                  </a:txBody>
                  <a:tcPr/>
                </a:tc>
                <a:tc>
                  <a:txBody>
                    <a:bodyPr/>
                    <a:lstStyle/>
                    <a:p>
                      <a:pPr algn="r"/>
                      <a:r>
                        <a:rPr kumimoji="1" lang="ja-JP" altLang="en-US" sz="2400" dirty="0"/>
                        <a:t>６．４２</a:t>
                      </a:r>
                    </a:p>
                  </a:txBody>
                  <a:tcPr/>
                </a:tc>
                <a:extLst>
                  <a:ext uri="{0D108BD9-81ED-4DB2-BD59-A6C34878D82A}">
                    <a16:rowId xmlns:a16="http://schemas.microsoft.com/office/drawing/2014/main" val="10001"/>
                  </a:ext>
                </a:extLst>
              </a:tr>
              <a:tr h="460058">
                <a:tc>
                  <a:txBody>
                    <a:bodyPr/>
                    <a:lstStyle/>
                    <a:p>
                      <a:r>
                        <a:rPr kumimoji="1" lang="ja-JP" altLang="en-US" sz="2400" dirty="0"/>
                        <a:t>強度率</a:t>
                      </a:r>
                    </a:p>
                  </a:txBody>
                  <a:tcPr/>
                </a:tc>
                <a:tc>
                  <a:txBody>
                    <a:bodyPr/>
                    <a:lstStyle/>
                    <a:p>
                      <a:pPr algn="r"/>
                      <a:r>
                        <a:rPr kumimoji="1" lang="ja-JP" altLang="en-US" sz="2400" dirty="0"/>
                        <a:t>０．０９</a:t>
                      </a:r>
                    </a:p>
                  </a:txBody>
                  <a:tcPr/>
                </a:tc>
                <a:tc>
                  <a:txBody>
                    <a:bodyPr/>
                    <a:lstStyle/>
                    <a:p>
                      <a:pPr algn="r"/>
                      <a:r>
                        <a:rPr kumimoji="1" lang="ja-JP" altLang="en-US" sz="2400" dirty="0"/>
                        <a:t>０．１８</a:t>
                      </a:r>
                    </a:p>
                  </a:txBody>
                  <a:tcPr/>
                </a:tc>
                <a:extLst>
                  <a:ext uri="{0D108BD9-81ED-4DB2-BD59-A6C34878D82A}">
                    <a16:rowId xmlns:a16="http://schemas.microsoft.com/office/drawing/2014/main" val="10002"/>
                  </a:ext>
                </a:extLst>
              </a:tr>
            </a:tbl>
          </a:graphicData>
        </a:graphic>
      </p:graphicFrame>
      <p:grpSp>
        <p:nvGrpSpPr>
          <p:cNvPr id="5" name="グループ化 4"/>
          <p:cNvGrpSpPr/>
          <p:nvPr/>
        </p:nvGrpSpPr>
        <p:grpSpPr>
          <a:xfrm>
            <a:off x="1848059" y="5098634"/>
            <a:ext cx="3225522" cy="1670152"/>
            <a:chOff x="1979524" y="3462148"/>
            <a:chExt cx="3225521" cy="1670152"/>
          </a:xfrm>
        </p:grpSpPr>
        <p:sp>
          <p:nvSpPr>
            <p:cNvPr id="6" name="テキスト ボックス 5"/>
            <p:cNvSpPr txBox="1"/>
            <p:nvPr/>
          </p:nvSpPr>
          <p:spPr>
            <a:xfrm>
              <a:off x="1979524" y="3462148"/>
              <a:ext cx="3225521" cy="369332"/>
            </a:xfrm>
            <a:prstGeom prst="rect">
              <a:avLst/>
            </a:prstGeom>
            <a:noFill/>
          </p:spPr>
          <p:txBody>
            <a:bodyPr wrap="square" rtlCol="0">
              <a:spAutoFit/>
            </a:bodyPr>
            <a:lstStyle/>
            <a:p>
              <a:r>
                <a:rPr lang="ja-JP" altLang="en-US" dirty="0"/>
                <a:t>労働災害による死傷者数</a:t>
              </a:r>
              <a:endParaRPr lang="en-US" altLang="ja-JP" dirty="0"/>
            </a:p>
          </p:txBody>
        </p:sp>
        <p:sp>
          <p:nvSpPr>
            <p:cNvPr id="7" name="テキスト ボックス 6"/>
            <p:cNvSpPr txBox="1"/>
            <p:nvPr/>
          </p:nvSpPr>
          <p:spPr>
            <a:xfrm>
              <a:off x="2260878" y="3825042"/>
              <a:ext cx="2903974" cy="369332"/>
            </a:xfrm>
            <a:prstGeom prst="rect">
              <a:avLst/>
            </a:prstGeom>
            <a:noFill/>
          </p:spPr>
          <p:txBody>
            <a:bodyPr wrap="square" rtlCol="0">
              <a:spAutoFit/>
            </a:bodyPr>
            <a:lstStyle/>
            <a:p>
              <a:r>
                <a:rPr lang="ja-JP" altLang="en-US" dirty="0"/>
                <a:t>延べ労働時間数</a:t>
              </a:r>
              <a:endParaRPr kumimoji="1" lang="ja-JP" altLang="en-US" dirty="0"/>
            </a:p>
          </p:txBody>
        </p:sp>
        <p:sp>
          <p:nvSpPr>
            <p:cNvPr id="8" name="テキスト ボックス 7"/>
            <p:cNvSpPr txBox="1"/>
            <p:nvPr/>
          </p:nvSpPr>
          <p:spPr>
            <a:xfrm>
              <a:off x="2260878" y="4372602"/>
              <a:ext cx="2019719" cy="369332"/>
            </a:xfrm>
            <a:prstGeom prst="rect">
              <a:avLst/>
            </a:prstGeom>
            <a:noFill/>
          </p:spPr>
          <p:txBody>
            <a:bodyPr wrap="square" rtlCol="0">
              <a:spAutoFit/>
            </a:bodyPr>
            <a:lstStyle/>
            <a:p>
              <a:r>
                <a:rPr lang="ja-JP" altLang="en-US" dirty="0"/>
                <a:t>労働損失日数</a:t>
              </a:r>
              <a:endParaRPr kumimoji="1" lang="ja-JP" altLang="en-US" dirty="0"/>
            </a:p>
          </p:txBody>
        </p:sp>
        <p:sp>
          <p:nvSpPr>
            <p:cNvPr id="9" name="テキスト ボックス 8"/>
            <p:cNvSpPr txBox="1"/>
            <p:nvPr/>
          </p:nvSpPr>
          <p:spPr>
            <a:xfrm>
              <a:off x="2260878" y="4762968"/>
              <a:ext cx="2019719" cy="369332"/>
            </a:xfrm>
            <a:prstGeom prst="rect">
              <a:avLst/>
            </a:prstGeom>
            <a:noFill/>
          </p:spPr>
          <p:txBody>
            <a:bodyPr wrap="square" rtlCol="0">
              <a:spAutoFit/>
            </a:bodyPr>
            <a:lstStyle/>
            <a:p>
              <a:r>
                <a:rPr lang="ja-JP" altLang="en-US" dirty="0"/>
                <a:t>延べ労働時間数</a:t>
              </a:r>
              <a:endParaRPr kumimoji="1" lang="ja-JP" altLang="en-US" dirty="0"/>
            </a:p>
          </p:txBody>
        </p:sp>
        <p:cxnSp>
          <p:nvCxnSpPr>
            <p:cNvPr id="10" name="直線コネクタ 9"/>
            <p:cNvCxnSpPr/>
            <p:nvPr/>
          </p:nvCxnSpPr>
          <p:spPr>
            <a:xfrm>
              <a:off x="1979524" y="3811285"/>
              <a:ext cx="2652765"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1979524" y="4741934"/>
              <a:ext cx="2582427"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grpSp>
      <p:sp>
        <p:nvSpPr>
          <p:cNvPr id="12" name="テキスト ボックス 11"/>
          <p:cNvSpPr txBox="1"/>
          <p:nvPr/>
        </p:nvSpPr>
        <p:spPr>
          <a:xfrm>
            <a:off x="518995" y="3303222"/>
            <a:ext cx="11460480" cy="1895391"/>
          </a:xfrm>
          <a:prstGeom prst="rect">
            <a:avLst/>
          </a:prstGeom>
          <a:noFill/>
        </p:spPr>
        <p:txBody>
          <a:bodyPr wrap="square" rtlCol="0">
            <a:spAutoFit/>
          </a:bodyPr>
          <a:lstStyle/>
          <a:p>
            <a:r>
              <a:rPr lang="ja-JP" altLang="en-US" sz="1600" dirty="0"/>
              <a:t>　　　　（</a:t>
            </a:r>
            <a:r>
              <a:rPr lang="en-US" altLang="ja-JP" sz="1600" dirty="0"/>
              <a:t>※</a:t>
            </a:r>
            <a:r>
              <a:rPr lang="ja-JP" altLang="en-US" sz="1600" dirty="0"/>
              <a:t>事業所規模１００人以上、産業廃棄物処理業のみのデータはなく一般・産業廃棄物処理業の合計）</a:t>
            </a:r>
            <a:endParaRPr lang="en-US" altLang="ja-JP" sz="1600" dirty="0"/>
          </a:p>
          <a:p>
            <a:pPr>
              <a:lnSpc>
                <a:spcPts val="1100"/>
              </a:lnSpc>
            </a:pPr>
            <a:endParaRPr lang="en-US" altLang="ja-JP" dirty="0"/>
          </a:p>
          <a:p>
            <a:pPr marL="285750" indent="-285750">
              <a:buFont typeface="Wingdings" panose="05000000000000000000" pitchFamily="2" charset="2"/>
              <a:buChar char="l"/>
            </a:pPr>
            <a:r>
              <a:rPr kumimoji="1" lang="ja-JP" altLang="en-US" dirty="0"/>
              <a:t>度数率：全産業は１．</a:t>
            </a:r>
            <a:r>
              <a:rPr lang="ja-JP" altLang="en-US" dirty="0"/>
              <a:t>６</a:t>
            </a:r>
            <a:r>
              <a:rPr kumimoji="1" lang="ja-JP" altLang="en-US" dirty="0"/>
              <a:t>前後で安定していたが、平成３０年から１．８台、令和３年から２．０台となり、悪化している。一廃・産廃処理廃業は、令和１～２年は６．８台、令和３年は７．３６と悪化したが、令和４年は６．５２、令和５年は</a:t>
            </a:r>
            <a:endParaRPr kumimoji="1" lang="en-US" altLang="ja-JP" dirty="0"/>
          </a:p>
          <a:p>
            <a:r>
              <a:rPr kumimoji="1" lang="ja-JP" altLang="en-US" dirty="0"/>
              <a:t>　　６．４２と改善した</a:t>
            </a:r>
            <a:r>
              <a:rPr lang="ja-JP" altLang="en-US" dirty="0"/>
              <a:t>。</a:t>
            </a:r>
            <a:endParaRPr kumimoji="1" lang="en-US" altLang="ja-JP" dirty="0"/>
          </a:p>
          <a:p>
            <a:pPr marL="285750" indent="-285750">
              <a:buFont typeface="Wingdings" panose="05000000000000000000" pitchFamily="2" charset="2"/>
              <a:buChar char="l"/>
            </a:pPr>
            <a:r>
              <a:rPr lang="ja-JP" altLang="en-US" dirty="0"/>
              <a:t>強度率：全産業は横ばい。一廃・産廃処理業は平成２９年以降改善傾向にあったが、令和２年は０．４８と悪化、</a:t>
            </a:r>
            <a:endParaRPr lang="en-US" altLang="ja-JP" dirty="0"/>
          </a:p>
          <a:p>
            <a:r>
              <a:rPr lang="ja-JP" altLang="en-US" dirty="0"/>
              <a:t>　　令和３年は０．１７と改善、令和４年は０．５１と悪化した。</a:t>
            </a:r>
            <a:endParaRPr kumimoji="1" lang="ja-JP" altLang="en-US" dirty="0"/>
          </a:p>
        </p:txBody>
      </p:sp>
      <p:sp>
        <p:nvSpPr>
          <p:cNvPr id="13" name="テキスト ボックス 12"/>
          <p:cNvSpPr txBox="1"/>
          <p:nvPr/>
        </p:nvSpPr>
        <p:spPr>
          <a:xfrm>
            <a:off x="8129117" y="2730309"/>
            <a:ext cx="3305908" cy="276999"/>
          </a:xfrm>
          <a:prstGeom prst="rect">
            <a:avLst/>
          </a:prstGeom>
          <a:noFill/>
        </p:spPr>
        <p:txBody>
          <a:bodyPr wrap="square" rtlCol="0">
            <a:spAutoFit/>
          </a:bodyPr>
          <a:lstStyle/>
          <a:p>
            <a:r>
              <a:rPr kumimoji="1" lang="ja-JP" altLang="en-US" sz="1200" dirty="0"/>
              <a:t>データ出典：厚生労働省「労働災害動向調査」</a:t>
            </a:r>
          </a:p>
        </p:txBody>
      </p:sp>
      <p:sp>
        <p:nvSpPr>
          <p:cNvPr id="15" name="スライド番号プレースホルダー 14"/>
          <p:cNvSpPr>
            <a:spLocks noGrp="1"/>
          </p:cNvSpPr>
          <p:nvPr>
            <p:ph type="sldNum" sz="quarter" idx="12"/>
          </p:nvPr>
        </p:nvSpPr>
        <p:spPr/>
        <p:txBody>
          <a:bodyPr/>
          <a:lstStyle/>
          <a:p>
            <a:fld id="{214EC2ED-0AB1-43E7-B019-B190554BF707}" type="slidenum">
              <a:rPr kumimoji="1" lang="ja-JP" altLang="en-US" sz="1800" smtClean="0"/>
              <a:t>4</a:t>
            </a:fld>
            <a:endParaRPr kumimoji="1" lang="ja-JP" altLang="en-US" sz="1800" dirty="0"/>
          </a:p>
        </p:txBody>
      </p:sp>
    </p:spTree>
    <p:extLst>
      <p:ext uri="{BB962C8B-B14F-4D97-AF65-F5344CB8AC3E}">
        <p14:creationId xmlns:p14="http://schemas.microsoft.com/office/powerpoint/2010/main" val="1788477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838199" y="424712"/>
            <a:ext cx="11059049" cy="730145"/>
          </a:xfrm>
          <a:prstGeom prst="rect">
            <a:avLst/>
          </a:prstGeom>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t>１．３　</a:t>
            </a:r>
            <a:r>
              <a:rPr lang="en-US" altLang="ja-JP" sz="3200" dirty="0"/>
              <a:t>【</a:t>
            </a:r>
            <a:r>
              <a:rPr lang="ja-JP" altLang="en-US" sz="3200" dirty="0"/>
              <a:t>事業場規模別</a:t>
            </a:r>
            <a:r>
              <a:rPr lang="en-US" altLang="ja-JP" sz="3200" dirty="0"/>
              <a:t>】</a:t>
            </a:r>
            <a:r>
              <a:rPr lang="ja-JP" altLang="en-US" sz="3200" dirty="0"/>
              <a:t>災害発生状況（令和５年）</a:t>
            </a:r>
          </a:p>
        </p:txBody>
      </p:sp>
      <p:sp>
        <p:nvSpPr>
          <p:cNvPr id="5" name="正方形/長方形 4"/>
          <p:cNvSpPr/>
          <p:nvPr/>
        </p:nvSpPr>
        <p:spPr>
          <a:xfrm>
            <a:off x="8196657" y="6248867"/>
            <a:ext cx="3340979" cy="276999"/>
          </a:xfrm>
          <a:prstGeom prst="rect">
            <a:avLst/>
          </a:prstGeom>
        </p:spPr>
        <p:txBody>
          <a:bodyPr wrap="none">
            <a:spAutoFit/>
          </a:bodyPr>
          <a:lstStyle/>
          <a:p>
            <a:r>
              <a:rPr lang="ja-JP" altLang="en-US" sz="1200" dirty="0"/>
              <a:t>データ出典：厚生労働省「職場のあんぜんサイト」</a:t>
            </a:r>
            <a:endParaRPr lang="en-US" altLang="ja-JP" sz="1200" dirty="0"/>
          </a:p>
        </p:txBody>
      </p:sp>
      <p:sp>
        <p:nvSpPr>
          <p:cNvPr id="6" name="スライド番号プレースホルダー 5"/>
          <p:cNvSpPr>
            <a:spLocks noGrp="1"/>
          </p:cNvSpPr>
          <p:nvPr>
            <p:ph type="sldNum" sz="quarter" idx="12"/>
          </p:nvPr>
        </p:nvSpPr>
        <p:spPr>
          <a:xfrm>
            <a:off x="8610601" y="6467717"/>
            <a:ext cx="2743200" cy="365125"/>
          </a:xfrm>
        </p:spPr>
        <p:txBody>
          <a:bodyPr/>
          <a:lstStyle/>
          <a:p>
            <a:fld id="{214EC2ED-0AB1-43E7-B019-B190554BF707}" type="slidenum">
              <a:rPr kumimoji="1" lang="ja-JP" altLang="en-US" sz="1800" smtClean="0"/>
              <a:t>5</a:t>
            </a:fld>
            <a:endParaRPr kumimoji="1" lang="ja-JP" altLang="en-US" sz="1800" dirty="0"/>
          </a:p>
        </p:txBody>
      </p:sp>
      <p:sp>
        <p:nvSpPr>
          <p:cNvPr id="7" name="テキスト ボックス 6"/>
          <p:cNvSpPr txBox="1"/>
          <p:nvPr/>
        </p:nvSpPr>
        <p:spPr>
          <a:xfrm>
            <a:off x="2645664" y="1459175"/>
            <a:ext cx="1107996" cy="369332"/>
          </a:xfrm>
          <a:prstGeom prst="rect">
            <a:avLst/>
          </a:prstGeom>
          <a:noFill/>
        </p:spPr>
        <p:txBody>
          <a:bodyPr wrap="none" rtlCol="0">
            <a:spAutoFit/>
          </a:bodyPr>
          <a:lstStyle/>
          <a:p>
            <a:r>
              <a:rPr kumimoji="1" lang="ja-JP" altLang="en-US" b="1" dirty="0"/>
              <a:t>死傷災害</a:t>
            </a:r>
          </a:p>
        </p:txBody>
      </p:sp>
      <p:sp>
        <p:nvSpPr>
          <p:cNvPr id="10" name="テキスト ボックス 9"/>
          <p:cNvSpPr txBox="1"/>
          <p:nvPr/>
        </p:nvSpPr>
        <p:spPr>
          <a:xfrm>
            <a:off x="8028432" y="1459175"/>
            <a:ext cx="1114408" cy="369332"/>
          </a:xfrm>
          <a:prstGeom prst="rect">
            <a:avLst/>
          </a:prstGeom>
          <a:noFill/>
        </p:spPr>
        <p:txBody>
          <a:bodyPr wrap="none" rtlCol="0">
            <a:spAutoFit/>
          </a:bodyPr>
          <a:lstStyle/>
          <a:p>
            <a:r>
              <a:rPr kumimoji="1" lang="ja-JP" altLang="en-US" b="1" dirty="0"/>
              <a:t>死亡災害</a:t>
            </a:r>
          </a:p>
        </p:txBody>
      </p:sp>
      <p:pic>
        <p:nvPicPr>
          <p:cNvPr id="3" name="図 2">
            <a:extLst>
              <a:ext uri="{FF2B5EF4-FFF2-40B4-BE49-F238E27FC236}">
                <a16:creationId xmlns:a16="http://schemas.microsoft.com/office/drawing/2014/main" id="{8F470B4D-4B65-8004-819C-789D36AFC287}"/>
              </a:ext>
            </a:extLst>
          </p:cNvPr>
          <p:cNvPicPr>
            <a:picLocks noChangeAspect="1"/>
          </p:cNvPicPr>
          <p:nvPr/>
        </p:nvPicPr>
        <p:blipFill>
          <a:blip r:embed="rId3"/>
          <a:stretch>
            <a:fillRect/>
          </a:stretch>
        </p:blipFill>
        <p:spPr>
          <a:xfrm>
            <a:off x="586749" y="1803053"/>
            <a:ext cx="6195719" cy="4339161"/>
          </a:xfrm>
          <a:prstGeom prst="rect">
            <a:avLst/>
          </a:prstGeom>
        </p:spPr>
      </p:pic>
      <p:pic>
        <p:nvPicPr>
          <p:cNvPr id="8" name="図 7">
            <a:extLst>
              <a:ext uri="{FF2B5EF4-FFF2-40B4-BE49-F238E27FC236}">
                <a16:creationId xmlns:a16="http://schemas.microsoft.com/office/drawing/2014/main" id="{A3CC4330-E5B0-0506-C08A-830F4C564615}"/>
              </a:ext>
            </a:extLst>
          </p:cNvPr>
          <p:cNvPicPr>
            <a:picLocks noChangeAspect="1"/>
          </p:cNvPicPr>
          <p:nvPr/>
        </p:nvPicPr>
        <p:blipFill>
          <a:blip r:embed="rId4"/>
          <a:stretch>
            <a:fillRect/>
          </a:stretch>
        </p:blipFill>
        <p:spPr>
          <a:xfrm>
            <a:off x="5892120" y="1779782"/>
            <a:ext cx="6299880" cy="4162109"/>
          </a:xfrm>
          <a:prstGeom prst="rect">
            <a:avLst/>
          </a:prstGeom>
        </p:spPr>
      </p:pic>
    </p:spTree>
    <p:extLst>
      <p:ext uri="{BB962C8B-B14F-4D97-AF65-F5344CB8AC3E}">
        <p14:creationId xmlns:p14="http://schemas.microsoft.com/office/powerpoint/2010/main" val="3700743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838201" y="375955"/>
            <a:ext cx="10515600" cy="880871"/>
          </a:xfrm>
          <a:prstGeom prst="rect">
            <a:avLst/>
          </a:prstGeom>
        </p:spPr>
        <p:txBody>
          <a:bodyPr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t>１．４　</a:t>
            </a:r>
            <a:r>
              <a:rPr lang="en-US" altLang="ja-JP" sz="3200" dirty="0"/>
              <a:t>【</a:t>
            </a:r>
            <a:r>
              <a:rPr lang="ja-JP" altLang="en-US" sz="3200" dirty="0"/>
              <a:t>起因物別</a:t>
            </a:r>
            <a:r>
              <a:rPr lang="en-US" altLang="ja-JP" sz="3200" dirty="0"/>
              <a:t>】</a:t>
            </a:r>
            <a:r>
              <a:rPr lang="ja-JP" altLang="en-US" sz="3200" dirty="0"/>
              <a:t>災害発生状況（令和５年）</a:t>
            </a:r>
          </a:p>
        </p:txBody>
      </p:sp>
      <p:graphicFrame>
        <p:nvGraphicFramePr>
          <p:cNvPr id="3" name="コンテンツ プレースホルダー 8"/>
          <p:cNvGraphicFramePr>
            <a:graphicFrameLocks/>
          </p:cNvGraphicFramePr>
          <p:nvPr>
            <p:extLst>
              <p:ext uri="{D42A27DB-BD31-4B8C-83A1-F6EECF244321}">
                <p14:modId xmlns:p14="http://schemas.microsoft.com/office/powerpoint/2010/main" val="663548286"/>
              </p:ext>
            </p:extLst>
          </p:nvPr>
        </p:nvGraphicFramePr>
        <p:xfrm>
          <a:off x="585338" y="1288512"/>
          <a:ext cx="5661488" cy="4994031"/>
        </p:xfrm>
        <a:graphic>
          <a:graphicData uri="http://schemas.openxmlformats.org/drawingml/2006/chart">
            <c:chart xmlns:c="http://schemas.openxmlformats.org/drawingml/2006/chart" xmlns:r="http://schemas.openxmlformats.org/officeDocument/2006/relationships" r:id="rId3"/>
          </a:graphicData>
        </a:graphic>
      </p:graphicFrame>
      <p:sp>
        <p:nvSpPr>
          <p:cNvPr id="5" name="正方形/長方形 4"/>
          <p:cNvSpPr/>
          <p:nvPr/>
        </p:nvSpPr>
        <p:spPr>
          <a:xfrm>
            <a:off x="8196657" y="6248867"/>
            <a:ext cx="3340979" cy="276999"/>
          </a:xfrm>
          <a:prstGeom prst="rect">
            <a:avLst/>
          </a:prstGeom>
        </p:spPr>
        <p:txBody>
          <a:bodyPr wrap="none">
            <a:spAutoFit/>
          </a:bodyPr>
          <a:lstStyle/>
          <a:p>
            <a:r>
              <a:rPr lang="ja-JP" altLang="en-US" sz="1200" dirty="0"/>
              <a:t>データ出典：厚生労働省「職場のあんぜんサイト」</a:t>
            </a:r>
            <a:endParaRPr lang="en-US" altLang="ja-JP" sz="1200" dirty="0"/>
          </a:p>
        </p:txBody>
      </p:sp>
      <p:sp>
        <p:nvSpPr>
          <p:cNvPr id="6" name="スライド番号プレースホルダー 5"/>
          <p:cNvSpPr>
            <a:spLocks noGrp="1"/>
          </p:cNvSpPr>
          <p:nvPr>
            <p:ph type="sldNum" sz="quarter" idx="12"/>
          </p:nvPr>
        </p:nvSpPr>
        <p:spPr>
          <a:xfrm>
            <a:off x="8610601" y="6455993"/>
            <a:ext cx="2743200" cy="365125"/>
          </a:xfrm>
        </p:spPr>
        <p:txBody>
          <a:bodyPr/>
          <a:lstStyle/>
          <a:p>
            <a:fld id="{214EC2ED-0AB1-43E7-B019-B190554BF707}" type="slidenum">
              <a:rPr kumimoji="1" lang="ja-JP" altLang="en-US" sz="1800" smtClean="0"/>
              <a:t>6</a:t>
            </a:fld>
            <a:endParaRPr kumimoji="1" lang="ja-JP" altLang="en-US" sz="1800" dirty="0"/>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57856" y="1225140"/>
            <a:ext cx="12192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47946" y="1178946"/>
            <a:ext cx="12192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図 3">
            <a:extLst>
              <a:ext uri="{FF2B5EF4-FFF2-40B4-BE49-F238E27FC236}">
                <a16:creationId xmlns:a16="http://schemas.microsoft.com/office/drawing/2014/main" id="{3E45248F-08E5-CAD2-60BD-484638210EF7}"/>
              </a:ext>
            </a:extLst>
          </p:cNvPr>
          <p:cNvPicPr>
            <a:picLocks noChangeAspect="1"/>
          </p:cNvPicPr>
          <p:nvPr/>
        </p:nvPicPr>
        <p:blipFill>
          <a:blip r:embed="rId6"/>
          <a:stretch>
            <a:fillRect/>
          </a:stretch>
        </p:blipFill>
        <p:spPr>
          <a:xfrm>
            <a:off x="328306" y="1573233"/>
            <a:ext cx="6795640" cy="5174603"/>
          </a:xfrm>
          <a:prstGeom prst="rect">
            <a:avLst/>
          </a:prstGeom>
        </p:spPr>
      </p:pic>
      <p:pic>
        <p:nvPicPr>
          <p:cNvPr id="7" name="図 6">
            <a:extLst>
              <a:ext uri="{FF2B5EF4-FFF2-40B4-BE49-F238E27FC236}">
                <a16:creationId xmlns:a16="http://schemas.microsoft.com/office/drawing/2014/main" id="{5C1314BF-B05F-8363-C6E8-AF7E2E04646A}"/>
              </a:ext>
            </a:extLst>
          </p:cNvPr>
          <p:cNvPicPr>
            <a:picLocks noChangeAspect="1"/>
          </p:cNvPicPr>
          <p:nvPr/>
        </p:nvPicPr>
        <p:blipFill>
          <a:blip r:embed="rId7"/>
          <a:stretch>
            <a:fillRect/>
          </a:stretch>
        </p:blipFill>
        <p:spPr>
          <a:xfrm>
            <a:off x="3877056" y="1541547"/>
            <a:ext cx="10954626" cy="5148742"/>
          </a:xfrm>
          <a:prstGeom prst="rect">
            <a:avLst/>
          </a:prstGeom>
        </p:spPr>
      </p:pic>
    </p:spTree>
    <p:extLst>
      <p:ext uri="{BB962C8B-B14F-4D97-AF65-F5344CB8AC3E}">
        <p14:creationId xmlns:p14="http://schemas.microsoft.com/office/powerpoint/2010/main" val="261148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838199" y="365126"/>
            <a:ext cx="10699435" cy="860775"/>
          </a:xfrm>
          <a:prstGeom prst="rect">
            <a:avLst/>
          </a:prstGeom>
        </p:spPr>
        <p:txBody>
          <a:bodyPr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t>１．５　</a:t>
            </a:r>
            <a:r>
              <a:rPr lang="en-US" altLang="ja-JP" sz="3200" dirty="0"/>
              <a:t>【</a:t>
            </a:r>
            <a:r>
              <a:rPr lang="ja-JP" altLang="en-US" sz="3200" dirty="0"/>
              <a:t>事故の型別</a:t>
            </a:r>
            <a:r>
              <a:rPr lang="en-US" altLang="ja-JP" sz="3200" dirty="0"/>
              <a:t>】</a:t>
            </a:r>
            <a:r>
              <a:rPr lang="ja-JP" altLang="en-US" sz="3200" dirty="0"/>
              <a:t>災害発生状況（令和５年）</a:t>
            </a:r>
          </a:p>
        </p:txBody>
      </p:sp>
      <p:sp>
        <p:nvSpPr>
          <p:cNvPr id="5" name="正方形/長方形 4"/>
          <p:cNvSpPr/>
          <p:nvPr/>
        </p:nvSpPr>
        <p:spPr>
          <a:xfrm>
            <a:off x="8196657" y="6248867"/>
            <a:ext cx="3340979" cy="276999"/>
          </a:xfrm>
          <a:prstGeom prst="rect">
            <a:avLst/>
          </a:prstGeom>
        </p:spPr>
        <p:txBody>
          <a:bodyPr wrap="none">
            <a:spAutoFit/>
          </a:bodyPr>
          <a:lstStyle/>
          <a:p>
            <a:r>
              <a:rPr lang="ja-JP" altLang="en-US" sz="1200" dirty="0"/>
              <a:t>データ出典：厚生労働省「職場のあんぜんサイト」</a:t>
            </a:r>
            <a:endParaRPr lang="en-US" altLang="ja-JP" sz="1200" dirty="0"/>
          </a:p>
        </p:txBody>
      </p:sp>
      <p:sp>
        <p:nvSpPr>
          <p:cNvPr id="6" name="スライド番号プレースホルダー 5"/>
          <p:cNvSpPr>
            <a:spLocks noGrp="1"/>
          </p:cNvSpPr>
          <p:nvPr>
            <p:ph type="sldNum" sz="quarter" idx="12"/>
          </p:nvPr>
        </p:nvSpPr>
        <p:spPr>
          <a:xfrm>
            <a:off x="8610601" y="6455993"/>
            <a:ext cx="2743200" cy="365125"/>
          </a:xfrm>
        </p:spPr>
        <p:txBody>
          <a:bodyPr/>
          <a:lstStyle/>
          <a:p>
            <a:fld id="{214EC2ED-0AB1-43E7-B019-B190554BF707}" type="slidenum">
              <a:rPr kumimoji="1" lang="ja-JP" altLang="en-US" sz="1800" smtClean="0"/>
              <a:t>7</a:t>
            </a:fld>
            <a:endParaRPr kumimoji="1" lang="ja-JP" altLang="en-US" sz="1800"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18816" y="1203930"/>
            <a:ext cx="12192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7786" y="1203929"/>
            <a:ext cx="121920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図 7">
            <a:extLst>
              <a:ext uri="{FF2B5EF4-FFF2-40B4-BE49-F238E27FC236}">
                <a16:creationId xmlns:a16="http://schemas.microsoft.com/office/drawing/2014/main" id="{50BAE354-7BEA-E207-F411-A8117FBA029B}"/>
              </a:ext>
            </a:extLst>
          </p:cNvPr>
          <p:cNvPicPr>
            <a:picLocks noChangeAspect="1"/>
          </p:cNvPicPr>
          <p:nvPr/>
        </p:nvPicPr>
        <p:blipFill>
          <a:blip r:embed="rId5"/>
          <a:stretch>
            <a:fillRect/>
          </a:stretch>
        </p:blipFill>
        <p:spPr>
          <a:xfrm>
            <a:off x="-881237" y="1782943"/>
            <a:ext cx="8419306" cy="5002872"/>
          </a:xfrm>
          <a:prstGeom prst="rect">
            <a:avLst/>
          </a:prstGeom>
        </p:spPr>
      </p:pic>
      <p:pic>
        <p:nvPicPr>
          <p:cNvPr id="9" name="図 8">
            <a:extLst>
              <a:ext uri="{FF2B5EF4-FFF2-40B4-BE49-F238E27FC236}">
                <a16:creationId xmlns:a16="http://schemas.microsoft.com/office/drawing/2014/main" id="{9F1CE030-5EEE-E79B-B211-633F9BAD25F2}"/>
              </a:ext>
            </a:extLst>
          </p:cNvPr>
          <p:cNvPicPr>
            <a:picLocks noChangeAspect="1"/>
          </p:cNvPicPr>
          <p:nvPr/>
        </p:nvPicPr>
        <p:blipFill>
          <a:blip r:embed="rId6"/>
          <a:stretch>
            <a:fillRect/>
          </a:stretch>
        </p:blipFill>
        <p:spPr>
          <a:xfrm>
            <a:off x="5451787" y="1635684"/>
            <a:ext cx="8430397" cy="5002871"/>
          </a:xfrm>
          <a:prstGeom prst="rect">
            <a:avLst/>
          </a:prstGeom>
        </p:spPr>
      </p:pic>
    </p:spTree>
    <p:extLst>
      <p:ext uri="{BB962C8B-B14F-4D97-AF65-F5344CB8AC3E}">
        <p14:creationId xmlns:p14="http://schemas.microsoft.com/office/powerpoint/2010/main" val="3811889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487347" y="1033831"/>
            <a:ext cx="11107248" cy="5610809"/>
          </a:xfrm>
          <a:prstGeom prst="round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17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4833375" y="802999"/>
            <a:ext cx="2471895" cy="467436"/>
          </a:xfrm>
          <a:prstGeom prst="rect">
            <a:avLst/>
          </a:prstGeom>
          <a:solidFill>
            <a:schemeClr val="accent4">
              <a:lumMod val="60000"/>
              <a:lumOff val="40000"/>
            </a:schemeClr>
          </a:solidFill>
          <a:ln w="57150" cmpd="dbl">
            <a:solidFill>
              <a:schemeClr val="tx1"/>
            </a:solidFill>
          </a:ln>
        </p:spPr>
        <p:txBody>
          <a:bodyPr wrap="square" rtlCol="0">
            <a:spAutoFit/>
          </a:bodyPr>
          <a:lstStyle/>
          <a:p>
            <a:r>
              <a:rPr kumimoji="1" lang="ja-JP" altLang="en-US" sz="2400" dirty="0"/>
              <a:t>安全・快適な職場</a:t>
            </a:r>
          </a:p>
        </p:txBody>
      </p:sp>
      <p:sp>
        <p:nvSpPr>
          <p:cNvPr id="30" name="正方形/長方形 29"/>
          <p:cNvSpPr/>
          <p:nvPr/>
        </p:nvSpPr>
        <p:spPr>
          <a:xfrm>
            <a:off x="487346" y="218224"/>
            <a:ext cx="7327726" cy="605935"/>
          </a:xfrm>
          <a:prstGeom prst="rect">
            <a:avLst/>
          </a:prstGeom>
        </p:spPr>
        <p:txBody>
          <a:bodyPr wrap="square">
            <a:spAutoFit/>
          </a:bodyPr>
          <a:lstStyle/>
          <a:p>
            <a:r>
              <a:rPr lang="ja-JP" altLang="en-US" sz="3200" dirty="0"/>
              <a:t>２．安全・快適な職場のイメージ</a:t>
            </a:r>
          </a:p>
        </p:txBody>
      </p:sp>
      <p:sp>
        <p:nvSpPr>
          <p:cNvPr id="31" name="スライド番号プレースホルダー 30"/>
          <p:cNvSpPr>
            <a:spLocks noGrp="1"/>
          </p:cNvSpPr>
          <p:nvPr>
            <p:ph type="sldNum" sz="quarter" idx="12"/>
          </p:nvPr>
        </p:nvSpPr>
        <p:spPr>
          <a:xfrm>
            <a:off x="9061705" y="6292233"/>
            <a:ext cx="2743200" cy="365125"/>
          </a:xfrm>
        </p:spPr>
        <p:txBody>
          <a:bodyPr/>
          <a:lstStyle/>
          <a:p>
            <a:fld id="{214EC2ED-0AB1-43E7-B019-B190554BF707}" type="slidenum">
              <a:rPr kumimoji="1" lang="ja-JP" altLang="en-US" sz="1800" smtClean="0"/>
              <a:t>8</a:t>
            </a:fld>
            <a:endParaRPr kumimoji="1" lang="ja-JP" altLang="en-US" sz="1800" dirty="0"/>
          </a:p>
        </p:txBody>
      </p:sp>
      <p:sp>
        <p:nvSpPr>
          <p:cNvPr id="34" name="円/楕円 33"/>
          <p:cNvSpPr/>
          <p:nvPr/>
        </p:nvSpPr>
        <p:spPr>
          <a:xfrm>
            <a:off x="1094968" y="1470113"/>
            <a:ext cx="4555355" cy="216310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400" dirty="0">
                <a:solidFill>
                  <a:prstClr val="black"/>
                </a:solidFill>
              </a:rPr>
              <a:t>・作業環境の整備</a:t>
            </a:r>
            <a:endParaRPr lang="en-US" altLang="ja-JP" sz="2400" dirty="0">
              <a:solidFill>
                <a:prstClr val="black"/>
              </a:solidFill>
            </a:endParaRPr>
          </a:p>
          <a:p>
            <a:pPr lvl="0" algn="ctr"/>
            <a:r>
              <a:rPr lang="ja-JP" altLang="en-US" sz="2400" dirty="0">
                <a:solidFill>
                  <a:prstClr val="black"/>
                </a:solidFill>
              </a:rPr>
              <a:t>・良好な人間関係</a:t>
            </a:r>
          </a:p>
          <a:p>
            <a:pPr lvl="0" algn="ctr"/>
            <a:r>
              <a:rPr lang="ja-JP" altLang="en-US" sz="2400" dirty="0">
                <a:solidFill>
                  <a:prstClr val="black"/>
                </a:solidFill>
              </a:rPr>
              <a:t>・安全衛生に係る行事</a:t>
            </a:r>
          </a:p>
        </p:txBody>
      </p:sp>
      <p:sp>
        <p:nvSpPr>
          <p:cNvPr id="46" name="円/楕円 45"/>
          <p:cNvSpPr/>
          <p:nvPr/>
        </p:nvSpPr>
        <p:spPr>
          <a:xfrm>
            <a:off x="6441827" y="4074585"/>
            <a:ext cx="4708427" cy="2499951"/>
          </a:xfrm>
          <a:prstGeom prst="ellips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400" dirty="0">
                <a:solidFill>
                  <a:prstClr val="black"/>
                </a:solidFill>
              </a:rPr>
              <a:t>・ヒューマンエラー対策</a:t>
            </a:r>
            <a:endParaRPr lang="en-US" altLang="ja-JP" sz="2400" dirty="0">
              <a:solidFill>
                <a:prstClr val="black"/>
              </a:solidFill>
            </a:endParaRPr>
          </a:p>
          <a:p>
            <a:pPr lvl="0" algn="ctr"/>
            <a:r>
              <a:rPr lang="ja-JP" altLang="en-US" sz="2400" dirty="0">
                <a:solidFill>
                  <a:prstClr val="black"/>
                </a:solidFill>
              </a:rPr>
              <a:t>・労働安全衛生マネジメントシステム</a:t>
            </a:r>
          </a:p>
        </p:txBody>
      </p:sp>
      <p:sp>
        <p:nvSpPr>
          <p:cNvPr id="47" name="円/楕円 46"/>
          <p:cNvSpPr/>
          <p:nvPr/>
        </p:nvSpPr>
        <p:spPr>
          <a:xfrm>
            <a:off x="1060901" y="4030432"/>
            <a:ext cx="4818558" cy="2614208"/>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400" dirty="0">
                <a:solidFill>
                  <a:prstClr val="black"/>
                </a:solidFill>
              </a:rPr>
              <a:t>・朝礼</a:t>
            </a:r>
            <a:endParaRPr lang="en-US" altLang="ja-JP" sz="2400" dirty="0">
              <a:solidFill>
                <a:prstClr val="black"/>
              </a:solidFill>
            </a:endParaRPr>
          </a:p>
          <a:p>
            <a:pPr lvl="0" algn="ctr"/>
            <a:r>
              <a:rPr lang="ja-JP" altLang="en-US" sz="2400" dirty="0">
                <a:solidFill>
                  <a:prstClr val="black"/>
                </a:solidFill>
              </a:rPr>
              <a:t>・安全衛生規程</a:t>
            </a:r>
          </a:p>
          <a:p>
            <a:pPr lvl="0" algn="ctr"/>
            <a:r>
              <a:rPr lang="ja-JP" altLang="en-US" sz="2400" dirty="0">
                <a:solidFill>
                  <a:prstClr val="black"/>
                </a:solidFill>
              </a:rPr>
              <a:t>・５Ｓ活動</a:t>
            </a:r>
            <a:endParaRPr lang="en-US" altLang="ja-JP" sz="2400" dirty="0">
              <a:solidFill>
                <a:prstClr val="black"/>
              </a:solidFill>
            </a:endParaRPr>
          </a:p>
          <a:p>
            <a:pPr lvl="0" algn="ctr"/>
            <a:r>
              <a:rPr lang="ja-JP" altLang="en-US" sz="2400" dirty="0">
                <a:solidFill>
                  <a:prstClr val="black"/>
                </a:solidFill>
              </a:rPr>
              <a:t>・ヒヤリハット活動</a:t>
            </a:r>
          </a:p>
          <a:p>
            <a:pPr lvl="0" algn="ctr"/>
            <a:r>
              <a:rPr lang="ja-JP" altLang="en-US" sz="2400" dirty="0">
                <a:solidFill>
                  <a:prstClr val="black"/>
                </a:solidFill>
              </a:rPr>
              <a:t>・危険予知活動・訓練</a:t>
            </a:r>
            <a:endParaRPr lang="en-US" altLang="ja-JP" sz="2400" dirty="0">
              <a:solidFill>
                <a:prstClr val="black"/>
              </a:solidFill>
            </a:endParaRPr>
          </a:p>
          <a:p>
            <a:pPr lvl="0" algn="ctr"/>
            <a:r>
              <a:rPr lang="ja-JP" altLang="en-US" sz="2400" dirty="0">
                <a:solidFill>
                  <a:prstClr val="black"/>
                </a:solidFill>
              </a:rPr>
              <a:t>・安全パトロール</a:t>
            </a:r>
          </a:p>
        </p:txBody>
      </p:sp>
      <p:sp>
        <p:nvSpPr>
          <p:cNvPr id="48" name="円/楕円 47"/>
          <p:cNvSpPr/>
          <p:nvPr/>
        </p:nvSpPr>
        <p:spPr>
          <a:xfrm>
            <a:off x="6441826" y="1565806"/>
            <a:ext cx="4555355" cy="2067412"/>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400" dirty="0">
                <a:solidFill>
                  <a:prstClr val="black"/>
                </a:solidFill>
              </a:rPr>
              <a:t>・安全衛生組織</a:t>
            </a:r>
            <a:endParaRPr lang="en-US" altLang="ja-JP" sz="2400" dirty="0">
              <a:solidFill>
                <a:prstClr val="black"/>
              </a:solidFill>
            </a:endParaRPr>
          </a:p>
          <a:p>
            <a:pPr lvl="0" algn="ctr"/>
            <a:r>
              <a:rPr lang="ja-JP" altLang="en-US" sz="2400" dirty="0">
                <a:solidFill>
                  <a:prstClr val="black"/>
                </a:solidFill>
              </a:rPr>
              <a:t>・安全衛生教育</a:t>
            </a:r>
          </a:p>
          <a:p>
            <a:pPr lvl="0" algn="ctr"/>
            <a:r>
              <a:rPr lang="ja-JP" altLang="en-US" sz="2400" dirty="0">
                <a:solidFill>
                  <a:prstClr val="black"/>
                </a:solidFill>
              </a:rPr>
              <a:t>・リスクアセスメント</a:t>
            </a:r>
          </a:p>
        </p:txBody>
      </p:sp>
      <p:sp>
        <p:nvSpPr>
          <p:cNvPr id="49" name="テキスト ボックス 48"/>
          <p:cNvSpPr txBox="1"/>
          <p:nvPr/>
        </p:nvSpPr>
        <p:spPr>
          <a:xfrm>
            <a:off x="2189450" y="1371087"/>
            <a:ext cx="2366388" cy="467436"/>
          </a:xfrm>
          <a:prstGeom prst="rect">
            <a:avLst/>
          </a:prstGeom>
          <a:solidFill>
            <a:schemeClr val="bg1"/>
          </a:solidFill>
          <a:ln w="38100">
            <a:solidFill>
              <a:schemeClr val="tx1"/>
            </a:solidFill>
            <a:prstDash val="solid"/>
          </a:ln>
        </p:spPr>
        <p:txBody>
          <a:bodyPr wrap="square" rtlCol="0">
            <a:spAutoFit/>
          </a:bodyPr>
          <a:lstStyle/>
          <a:p>
            <a:pPr algn="ctr"/>
            <a:r>
              <a:rPr kumimoji="1" lang="ja-JP" altLang="en-US" sz="2400" dirty="0"/>
              <a:t>必要な条件</a:t>
            </a:r>
          </a:p>
        </p:txBody>
      </p:sp>
      <p:sp>
        <p:nvSpPr>
          <p:cNvPr id="50" name="テキスト ボックス 49"/>
          <p:cNvSpPr txBox="1"/>
          <p:nvPr/>
        </p:nvSpPr>
        <p:spPr>
          <a:xfrm>
            <a:off x="7560026" y="1340093"/>
            <a:ext cx="2366388" cy="467436"/>
          </a:xfrm>
          <a:prstGeom prst="rect">
            <a:avLst/>
          </a:prstGeom>
          <a:solidFill>
            <a:schemeClr val="accent2">
              <a:lumMod val="60000"/>
              <a:lumOff val="40000"/>
            </a:schemeClr>
          </a:solidFill>
          <a:ln w="38100">
            <a:solidFill>
              <a:schemeClr val="tx1"/>
            </a:solidFill>
            <a:prstDash val="solid"/>
          </a:ln>
        </p:spPr>
        <p:txBody>
          <a:bodyPr wrap="square" rtlCol="0">
            <a:spAutoFit/>
          </a:bodyPr>
          <a:lstStyle/>
          <a:p>
            <a:pPr algn="ctr"/>
            <a:r>
              <a:rPr kumimoji="1" lang="ja-JP" altLang="en-US" sz="2400" dirty="0"/>
              <a:t>法的取組</a:t>
            </a:r>
          </a:p>
        </p:txBody>
      </p:sp>
      <p:sp>
        <p:nvSpPr>
          <p:cNvPr id="51" name="テキスト ボックス 50"/>
          <p:cNvSpPr txBox="1"/>
          <p:nvPr/>
        </p:nvSpPr>
        <p:spPr>
          <a:xfrm>
            <a:off x="2286986" y="3783102"/>
            <a:ext cx="2366388" cy="467436"/>
          </a:xfrm>
          <a:prstGeom prst="rect">
            <a:avLst/>
          </a:prstGeom>
          <a:solidFill>
            <a:schemeClr val="accent6">
              <a:lumMod val="20000"/>
              <a:lumOff val="80000"/>
            </a:schemeClr>
          </a:solidFill>
          <a:ln w="38100">
            <a:solidFill>
              <a:schemeClr val="tx1"/>
            </a:solidFill>
            <a:prstDash val="solid"/>
          </a:ln>
        </p:spPr>
        <p:txBody>
          <a:bodyPr wrap="square" rtlCol="0">
            <a:spAutoFit/>
          </a:bodyPr>
          <a:lstStyle/>
          <a:p>
            <a:pPr algn="ctr"/>
            <a:r>
              <a:rPr kumimoji="1" lang="ja-JP" altLang="en-US" sz="2400" dirty="0"/>
              <a:t>初歩的取組</a:t>
            </a:r>
          </a:p>
        </p:txBody>
      </p:sp>
      <p:sp>
        <p:nvSpPr>
          <p:cNvPr id="52" name="テキスト ボックス 51"/>
          <p:cNvSpPr txBox="1"/>
          <p:nvPr/>
        </p:nvSpPr>
        <p:spPr>
          <a:xfrm>
            <a:off x="7612845" y="3843752"/>
            <a:ext cx="2366388" cy="467436"/>
          </a:xfrm>
          <a:prstGeom prst="rect">
            <a:avLst/>
          </a:prstGeom>
          <a:solidFill>
            <a:schemeClr val="accent6">
              <a:lumMod val="60000"/>
              <a:lumOff val="40000"/>
            </a:schemeClr>
          </a:solidFill>
          <a:ln w="38100">
            <a:solidFill>
              <a:schemeClr val="tx1"/>
            </a:solidFill>
            <a:prstDash val="solid"/>
          </a:ln>
        </p:spPr>
        <p:txBody>
          <a:bodyPr wrap="square" rtlCol="0">
            <a:spAutoFit/>
          </a:bodyPr>
          <a:lstStyle/>
          <a:p>
            <a:pPr algn="ctr"/>
            <a:r>
              <a:rPr lang="ja-JP" altLang="en-US" sz="2400" dirty="0"/>
              <a:t>高度な</a:t>
            </a:r>
            <a:r>
              <a:rPr kumimoji="1" lang="ja-JP" altLang="en-US" sz="2400" dirty="0"/>
              <a:t>取組</a:t>
            </a:r>
          </a:p>
        </p:txBody>
      </p:sp>
    </p:spTree>
    <p:extLst>
      <p:ext uri="{BB962C8B-B14F-4D97-AF65-F5344CB8AC3E}">
        <p14:creationId xmlns:p14="http://schemas.microsoft.com/office/powerpoint/2010/main" val="3192808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961290" y="594921"/>
            <a:ext cx="10515600" cy="509082"/>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200" dirty="0"/>
              <a:t>３．１　安全衛生法と安全衛生規程の関係</a:t>
            </a:r>
          </a:p>
        </p:txBody>
      </p:sp>
      <p:sp>
        <p:nvSpPr>
          <p:cNvPr id="4" name="テキスト ボックス 3"/>
          <p:cNvSpPr txBox="1"/>
          <p:nvPr/>
        </p:nvSpPr>
        <p:spPr>
          <a:xfrm>
            <a:off x="3985848" y="2562122"/>
            <a:ext cx="2183838" cy="2308324"/>
          </a:xfrm>
          <a:prstGeom prst="rect">
            <a:avLst/>
          </a:prstGeom>
          <a:solidFill>
            <a:schemeClr val="accent1">
              <a:lumMod val="40000"/>
              <a:lumOff val="60000"/>
            </a:schemeClr>
          </a:solidFill>
          <a:ln>
            <a:solidFill>
              <a:schemeClr val="accent1"/>
            </a:solidFill>
          </a:ln>
        </p:spPr>
        <p:txBody>
          <a:bodyPr wrap="square" rtlCol="0">
            <a:spAutoFit/>
          </a:bodyPr>
          <a:lstStyle/>
          <a:p>
            <a:pPr algn="ctr"/>
            <a:r>
              <a:rPr kumimoji="1" lang="ja-JP" altLang="en-US" sz="2400" dirty="0">
                <a:solidFill>
                  <a:srgbClr val="FF0000"/>
                </a:solidFill>
              </a:rPr>
              <a:t>事業者の責務</a:t>
            </a:r>
            <a:endParaRPr kumimoji="1" lang="en-US" altLang="ja-JP" sz="2400" dirty="0">
              <a:solidFill>
                <a:srgbClr val="FF0000"/>
              </a:solidFill>
            </a:endParaRPr>
          </a:p>
          <a:p>
            <a:r>
              <a:rPr lang="ja-JP" altLang="en-US" sz="2400" dirty="0"/>
              <a:t>管理体制整備</a:t>
            </a:r>
            <a:endParaRPr lang="en-US" altLang="ja-JP" sz="2400" dirty="0"/>
          </a:p>
          <a:p>
            <a:r>
              <a:rPr kumimoji="1" lang="ja-JP" altLang="en-US" sz="2400" dirty="0"/>
              <a:t>教育</a:t>
            </a:r>
            <a:endParaRPr kumimoji="1" lang="en-US" altLang="ja-JP" sz="2400" dirty="0"/>
          </a:p>
          <a:p>
            <a:r>
              <a:rPr lang="ja-JP" altLang="en-US" sz="2400" dirty="0"/>
              <a:t>措置</a:t>
            </a:r>
            <a:endParaRPr lang="en-US" altLang="ja-JP" sz="2400" dirty="0"/>
          </a:p>
          <a:p>
            <a:r>
              <a:rPr kumimoji="1" lang="ja-JP" altLang="en-US" sz="2400" dirty="0"/>
              <a:t>調査</a:t>
            </a:r>
            <a:endParaRPr kumimoji="1" lang="en-US" altLang="ja-JP" sz="2400" dirty="0"/>
          </a:p>
          <a:p>
            <a:r>
              <a:rPr lang="ja-JP" altLang="en-US" sz="2400" dirty="0"/>
              <a:t>・・・</a:t>
            </a:r>
            <a:endParaRPr kumimoji="1" lang="ja-JP" altLang="en-US" sz="2400" dirty="0"/>
          </a:p>
        </p:txBody>
      </p:sp>
      <p:sp>
        <p:nvSpPr>
          <p:cNvPr id="5" name="テキスト ボックス 4"/>
          <p:cNvSpPr txBox="1"/>
          <p:nvPr/>
        </p:nvSpPr>
        <p:spPr>
          <a:xfrm>
            <a:off x="2315726" y="1301741"/>
            <a:ext cx="2441749" cy="461665"/>
          </a:xfrm>
          <a:prstGeom prst="rect">
            <a:avLst/>
          </a:prstGeom>
          <a:solidFill>
            <a:srgbClr val="FF0000"/>
          </a:solidFill>
          <a:ln>
            <a:solidFill>
              <a:schemeClr val="accent1"/>
            </a:solidFill>
          </a:ln>
        </p:spPr>
        <p:txBody>
          <a:bodyPr wrap="square" rtlCol="0">
            <a:spAutoFit/>
          </a:bodyPr>
          <a:lstStyle/>
          <a:p>
            <a:r>
              <a:rPr kumimoji="1" lang="ja-JP" altLang="en-US" sz="2400" dirty="0">
                <a:solidFill>
                  <a:schemeClr val="bg1"/>
                </a:solidFill>
              </a:rPr>
              <a:t>労働安全衛生法</a:t>
            </a:r>
          </a:p>
        </p:txBody>
      </p:sp>
      <p:sp>
        <p:nvSpPr>
          <p:cNvPr id="6" name="テキスト ボックス 5"/>
          <p:cNvSpPr txBox="1"/>
          <p:nvPr/>
        </p:nvSpPr>
        <p:spPr>
          <a:xfrm>
            <a:off x="934497" y="2562122"/>
            <a:ext cx="2622619" cy="830997"/>
          </a:xfrm>
          <a:prstGeom prst="rect">
            <a:avLst/>
          </a:prstGeom>
          <a:solidFill>
            <a:schemeClr val="accent1">
              <a:lumMod val="40000"/>
              <a:lumOff val="60000"/>
            </a:schemeClr>
          </a:solidFill>
          <a:ln>
            <a:solidFill>
              <a:schemeClr val="accent1"/>
            </a:solidFill>
          </a:ln>
        </p:spPr>
        <p:txBody>
          <a:bodyPr wrap="square" rtlCol="0">
            <a:spAutoFit/>
          </a:bodyPr>
          <a:lstStyle/>
          <a:p>
            <a:pPr algn="ctr"/>
            <a:r>
              <a:rPr kumimoji="1" lang="ja-JP" altLang="en-US" sz="2400" dirty="0">
                <a:solidFill>
                  <a:srgbClr val="FF0000"/>
                </a:solidFill>
              </a:rPr>
              <a:t>労働者の責務</a:t>
            </a:r>
            <a:endParaRPr lang="en-US" altLang="ja-JP" sz="2400" dirty="0">
              <a:solidFill>
                <a:srgbClr val="FF0000"/>
              </a:solidFill>
            </a:endParaRPr>
          </a:p>
          <a:p>
            <a:r>
              <a:rPr kumimoji="1" lang="ja-JP" altLang="en-US" sz="2400" dirty="0"/>
              <a:t>必要な事項の遵守</a:t>
            </a:r>
          </a:p>
        </p:txBody>
      </p:sp>
      <p:cxnSp>
        <p:nvCxnSpPr>
          <p:cNvPr id="9" name="直線矢印コネクタ 8"/>
          <p:cNvCxnSpPr>
            <a:endCxn id="6" idx="0"/>
          </p:cNvCxnSpPr>
          <p:nvPr/>
        </p:nvCxnSpPr>
        <p:spPr>
          <a:xfrm flipH="1">
            <a:off x="2245807" y="1763406"/>
            <a:ext cx="758651" cy="79871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4049486" y="1763406"/>
            <a:ext cx="683289" cy="79871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1727475" y="6084663"/>
            <a:ext cx="2090059" cy="467436"/>
          </a:xfrm>
          <a:prstGeom prst="rect">
            <a:avLst/>
          </a:prstGeom>
          <a:solidFill>
            <a:schemeClr val="accent6">
              <a:lumMod val="60000"/>
              <a:lumOff val="40000"/>
            </a:schemeClr>
          </a:solidFill>
          <a:ln>
            <a:solidFill>
              <a:schemeClr val="accent1"/>
            </a:solidFill>
          </a:ln>
        </p:spPr>
        <p:txBody>
          <a:bodyPr wrap="square" rtlCol="0">
            <a:spAutoFit/>
          </a:bodyPr>
          <a:lstStyle/>
          <a:p>
            <a:r>
              <a:rPr lang="ja-JP" altLang="en-US" sz="2400" dirty="0"/>
              <a:t>安全衛生規程</a:t>
            </a:r>
            <a:endParaRPr kumimoji="1" lang="ja-JP" altLang="en-US" dirty="0"/>
          </a:p>
        </p:txBody>
      </p:sp>
      <p:cxnSp>
        <p:nvCxnSpPr>
          <p:cNvPr id="14" name="直線矢印コネクタ 13"/>
          <p:cNvCxnSpPr>
            <a:endCxn id="6" idx="2"/>
          </p:cNvCxnSpPr>
          <p:nvPr/>
        </p:nvCxnSpPr>
        <p:spPr>
          <a:xfrm flipH="1" flipV="1">
            <a:off x="2245807" y="3393119"/>
            <a:ext cx="220223" cy="269154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961289" y="4382575"/>
            <a:ext cx="1245995" cy="923330"/>
          </a:xfrm>
          <a:prstGeom prst="rect">
            <a:avLst/>
          </a:prstGeom>
          <a:solidFill>
            <a:schemeClr val="accent6">
              <a:lumMod val="20000"/>
              <a:lumOff val="80000"/>
            </a:schemeClr>
          </a:solidFill>
          <a:ln>
            <a:solidFill>
              <a:schemeClr val="accent1"/>
            </a:solidFill>
          </a:ln>
        </p:spPr>
        <p:txBody>
          <a:bodyPr wrap="square" rtlCol="0">
            <a:spAutoFit/>
          </a:bodyPr>
          <a:lstStyle/>
          <a:p>
            <a:pPr algn="ctr"/>
            <a:r>
              <a:rPr kumimoji="1" lang="ja-JP" altLang="en-US" dirty="0"/>
              <a:t>遵守事項</a:t>
            </a:r>
            <a:endParaRPr kumimoji="1" lang="en-US" altLang="ja-JP" dirty="0"/>
          </a:p>
          <a:p>
            <a:pPr algn="ctr"/>
            <a:r>
              <a:rPr kumimoji="1" lang="ja-JP" altLang="en-US" dirty="0"/>
              <a:t>明確化</a:t>
            </a:r>
            <a:endParaRPr kumimoji="1" lang="en-US" altLang="ja-JP" dirty="0"/>
          </a:p>
          <a:p>
            <a:pPr algn="ctr"/>
            <a:r>
              <a:rPr lang="ja-JP" altLang="en-US" dirty="0"/>
              <a:t>教育</a:t>
            </a:r>
            <a:endParaRPr kumimoji="1" lang="ja-JP" altLang="en-US" dirty="0"/>
          </a:p>
        </p:txBody>
      </p:sp>
      <p:cxnSp>
        <p:nvCxnSpPr>
          <p:cNvPr id="17" name="直線矢印コネクタ 16"/>
          <p:cNvCxnSpPr/>
          <p:nvPr/>
        </p:nvCxnSpPr>
        <p:spPr>
          <a:xfrm flipV="1">
            <a:off x="3124199" y="4881420"/>
            <a:ext cx="935751" cy="120324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4070002" y="5028906"/>
            <a:ext cx="1374948" cy="923330"/>
          </a:xfrm>
          <a:prstGeom prst="rect">
            <a:avLst/>
          </a:prstGeom>
          <a:solidFill>
            <a:schemeClr val="accent6">
              <a:lumMod val="20000"/>
              <a:lumOff val="80000"/>
            </a:schemeClr>
          </a:solidFill>
          <a:ln>
            <a:solidFill>
              <a:schemeClr val="accent1"/>
            </a:solidFill>
          </a:ln>
        </p:spPr>
        <p:txBody>
          <a:bodyPr wrap="square" rtlCol="0">
            <a:spAutoFit/>
          </a:bodyPr>
          <a:lstStyle/>
          <a:p>
            <a:pPr algn="ctr"/>
            <a:r>
              <a:rPr kumimoji="1" lang="ja-JP" altLang="en-US" dirty="0"/>
              <a:t>遵守事項</a:t>
            </a:r>
            <a:endParaRPr kumimoji="1" lang="en-US" altLang="ja-JP" dirty="0"/>
          </a:p>
          <a:p>
            <a:pPr algn="ctr"/>
            <a:r>
              <a:rPr lang="ja-JP" altLang="en-US" dirty="0"/>
              <a:t>明確化</a:t>
            </a:r>
            <a:endParaRPr lang="en-US" altLang="ja-JP" dirty="0"/>
          </a:p>
          <a:p>
            <a:pPr algn="ctr"/>
            <a:r>
              <a:rPr kumimoji="1" lang="ja-JP" altLang="en-US" dirty="0"/>
              <a:t>漏れを防ぐ</a:t>
            </a:r>
          </a:p>
        </p:txBody>
      </p:sp>
      <p:sp>
        <p:nvSpPr>
          <p:cNvPr id="22" name="テキスト ボックス 21"/>
          <p:cNvSpPr txBox="1"/>
          <p:nvPr/>
        </p:nvSpPr>
        <p:spPr>
          <a:xfrm>
            <a:off x="6095998" y="6130828"/>
            <a:ext cx="1738364" cy="369332"/>
          </a:xfrm>
          <a:prstGeom prst="rect">
            <a:avLst/>
          </a:prstGeom>
          <a:noFill/>
          <a:ln w="19050">
            <a:solidFill>
              <a:schemeClr val="accent1"/>
            </a:solidFill>
            <a:prstDash val="dash"/>
          </a:ln>
        </p:spPr>
        <p:txBody>
          <a:bodyPr wrap="square" rtlCol="0">
            <a:spAutoFit/>
          </a:bodyPr>
          <a:lstStyle/>
          <a:p>
            <a:pPr algn="ctr"/>
            <a:r>
              <a:rPr kumimoji="1" lang="ja-JP" altLang="en-US" dirty="0"/>
              <a:t>複雑</a:t>
            </a:r>
            <a:r>
              <a:rPr lang="ja-JP" altLang="en-US" dirty="0"/>
              <a:t>・作成困難</a:t>
            </a:r>
            <a:endParaRPr kumimoji="1" lang="en-US" altLang="ja-JP" dirty="0"/>
          </a:p>
        </p:txBody>
      </p:sp>
      <p:sp>
        <p:nvSpPr>
          <p:cNvPr id="23" name="テキスト ボックス 22"/>
          <p:cNvSpPr txBox="1"/>
          <p:nvPr/>
        </p:nvSpPr>
        <p:spPr>
          <a:xfrm>
            <a:off x="7901356" y="1885014"/>
            <a:ext cx="3694444" cy="163121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38100">
            <a:solidFill>
              <a:schemeClr val="accent1"/>
            </a:solidFill>
            <a:prstDash val="dash"/>
          </a:ln>
        </p:spPr>
        <p:txBody>
          <a:bodyPr wrap="square" rtlCol="0">
            <a:spAutoFit/>
          </a:bodyPr>
          <a:lstStyle/>
          <a:p>
            <a:pPr algn="ctr"/>
            <a:r>
              <a:rPr kumimoji="1" lang="ja-JP" altLang="en-US" sz="2000" dirty="0"/>
              <a:t>安全衛生規程</a:t>
            </a:r>
            <a:endParaRPr kumimoji="1" lang="en-US" altLang="ja-JP" sz="2000" dirty="0"/>
          </a:p>
          <a:p>
            <a:pPr algn="ctr"/>
            <a:r>
              <a:rPr lang="ja-JP" altLang="en-US" sz="2000" dirty="0"/>
              <a:t>作成支援ツール</a:t>
            </a:r>
            <a:endParaRPr lang="en-US" altLang="ja-JP" sz="2000" dirty="0"/>
          </a:p>
          <a:p>
            <a:pPr algn="ctr"/>
            <a:r>
              <a:rPr lang="ja-JP" altLang="en-US" sz="2000" dirty="0"/>
              <a:t>（全国産業廃棄物連合会）</a:t>
            </a:r>
            <a:endParaRPr lang="en-US" altLang="ja-JP" sz="2000" dirty="0"/>
          </a:p>
          <a:p>
            <a:pPr algn="ctr"/>
            <a:endParaRPr lang="en-US" altLang="ja-JP" sz="2000" dirty="0"/>
          </a:p>
          <a:p>
            <a:pPr algn="ctr"/>
            <a:endParaRPr lang="en-US" altLang="ja-JP" sz="2000" dirty="0"/>
          </a:p>
        </p:txBody>
      </p:sp>
      <p:sp>
        <p:nvSpPr>
          <p:cNvPr id="24" name="テキスト ボックス 23"/>
          <p:cNvSpPr txBox="1"/>
          <p:nvPr/>
        </p:nvSpPr>
        <p:spPr>
          <a:xfrm>
            <a:off x="7908051" y="3821455"/>
            <a:ext cx="3687748" cy="1631216"/>
          </a:xfrm>
          <a:prstGeom prst="rect">
            <a:avLst/>
          </a:prstGeom>
          <a:noFill/>
          <a:ln w="25400">
            <a:solidFill>
              <a:schemeClr val="accent1"/>
            </a:solidFill>
            <a:prstDash val="dash"/>
          </a:ln>
        </p:spPr>
        <p:txBody>
          <a:bodyPr wrap="square" rtlCol="0">
            <a:spAutoFit/>
          </a:bodyPr>
          <a:lstStyle/>
          <a:p>
            <a:pPr algn="ctr"/>
            <a:r>
              <a:rPr lang="ja-JP" altLang="en-US" sz="2000" dirty="0"/>
              <a:t>社名・処理内容・従業員数入力</a:t>
            </a:r>
            <a:endParaRPr lang="en-US" altLang="ja-JP" sz="2000" dirty="0"/>
          </a:p>
          <a:p>
            <a:pPr algn="ctr"/>
            <a:r>
              <a:rPr lang="ja-JP" altLang="en-US" sz="2000" dirty="0"/>
              <a:t>⇩</a:t>
            </a:r>
            <a:endParaRPr lang="en-US" altLang="ja-JP" sz="2000" dirty="0"/>
          </a:p>
          <a:p>
            <a:pPr algn="ctr"/>
            <a:r>
              <a:rPr lang="ja-JP" altLang="en-US" sz="2000" dirty="0"/>
              <a:t>規程案作成（関連条文表示）</a:t>
            </a:r>
            <a:endParaRPr lang="en-US" altLang="ja-JP" sz="2000" dirty="0"/>
          </a:p>
          <a:p>
            <a:pPr algn="ctr"/>
            <a:r>
              <a:rPr lang="ja-JP" altLang="en-US" sz="2000" dirty="0"/>
              <a:t>⇩</a:t>
            </a:r>
            <a:endParaRPr lang="en-US" altLang="ja-JP" sz="2000" dirty="0"/>
          </a:p>
          <a:p>
            <a:pPr algn="ctr"/>
            <a:r>
              <a:rPr lang="ja-JP" altLang="en-US" sz="2000" dirty="0"/>
              <a:t>安全衛生規程</a:t>
            </a:r>
          </a:p>
        </p:txBody>
      </p:sp>
      <p:cxnSp>
        <p:nvCxnSpPr>
          <p:cNvPr id="26" name="直線矢印コネクタ 25"/>
          <p:cNvCxnSpPr/>
          <p:nvPr/>
        </p:nvCxnSpPr>
        <p:spPr>
          <a:xfrm>
            <a:off x="3920535" y="6315494"/>
            <a:ext cx="2098428" cy="0"/>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22" idx="0"/>
          </p:cNvCxnSpPr>
          <p:nvPr/>
        </p:nvCxnSpPr>
        <p:spPr>
          <a:xfrm flipH="1" flipV="1">
            <a:off x="6933365" y="2723105"/>
            <a:ext cx="31815" cy="3407723"/>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7038870" y="2723103"/>
            <a:ext cx="788796" cy="0"/>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7927736" y="2977621"/>
            <a:ext cx="3668062" cy="307777"/>
          </a:xfrm>
          <a:prstGeom prst="rect">
            <a:avLst/>
          </a:prstGeom>
          <a:noFill/>
        </p:spPr>
        <p:txBody>
          <a:bodyPr wrap="square" rtlCol="0">
            <a:spAutoFit/>
          </a:bodyPr>
          <a:lstStyle/>
          <a:p>
            <a:r>
              <a:rPr lang="en-US" altLang="ja-JP" sz="1400" dirty="0"/>
              <a:t>http://www.zensanpairen.or.jp/kitei/form.html</a:t>
            </a:r>
          </a:p>
        </p:txBody>
      </p:sp>
      <p:sp>
        <p:nvSpPr>
          <p:cNvPr id="2" name="テキスト ボックス 1"/>
          <p:cNvSpPr txBox="1"/>
          <p:nvPr/>
        </p:nvSpPr>
        <p:spPr>
          <a:xfrm>
            <a:off x="3153508" y="1925409"/>
            <a:ext cx="683289" cy="369332"/>
          </a:xfrm>
          <a:prstGeom prst="rect">
            <a:avLst/>
          </a:prstGeom>
          <a:noFill/>
          <a:ln>
            <a:solidFill>
              <a:schemeClr val="accent1">
                <a:shade val="50000"/>
              </a:schemeClr>
            </a:solidFill>
          </a:ln>
        </p:spPr>
        <p:txBody>
          <a:bodyPr wrap="square" rtlCol="0">
            <a:spAutoFit/>
          </a:bodyPr>
          <a:lstStyle/>
          <a:p>
            <a:r>
              <a:rPr kumimoji="1" lang="ja-JP" altLang="en-US" dirty="0">
                <a:solidFill>
                  <a:srgbClr val="FF0000"/>
                </a:solidFill>
              </a:rPr>
              <a:t>規定</a:t>
            </a:r>
          </a:p>
        </p:txBody>
      </p:sp>
      <p:sp>
        <p:nvSpPr>
          <p:cNvPr id="7" name="テキスト ボックス 6"/>
          <p:cNvSpPr txBox="1"/>
          <p:nvPr/>
        </p:nvSpPr>
        <p:spPr>
          <a:xfrm>
            <a:off x="9083710" y="6130828"/>
            <a:ext cx="1205803" cy="369332"/>
          </a:xfrm>
          <a:prstGeom prst="rect">
            <a:avLst/>
          </a:prstGeom>
          <a:solidFill>
            <a:srgbClr val="FF0000"/>
          </a:solidFill>
        </p:spPr>
        <p:txBody>
          <a:bodyPr wrap="square" rtlCol="0">
            <a:spAutoFit/>
          </a:bodyPr>
          <a:lstStyle/>
          <a:p>
            <a:pPr algn="ctr"/>
            <a:r>
              <a:rPr kumimoji="1" lang="ja-JP" altLang="en-US" dirty="0">
                <a:solidFill>
                  <a:schemeClr val="bg1"/>
                </a:solidFill>
              </a:rPr>
              <a:t>法律違反</a:t>
            </a:r>
          </a:p>
        </p:txBody>
      </p:sp>
      <p:cxnSp>
        <p:nvCxnSpPr>
          <p:cNvPr id="10" name="直線矢印コネクタ 9"/>
          <p:cNvCxnSpPr>
            <a:stCxn id="22" idx="3"/>
            <a:endCxn id="7" idx="1"/>
          </p:cNvCxnSpPr>
          <p:nvPr/>
        </p:nvCxnSpPr>
        <p:spPr>
          <a:xfrm>
            <a:off x="7834362" y="6315494"/>
            <a:ext cx="1249348" cy="0"/>
          </a:xfrm>
          <a:prstGeom prst="straightConnector1">
            <a:avLst/>
          </a:prstGeom>
          <a:ln w="31750">
            <a:solidFill>
              <a:srgbClr val="FF0000"/>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8" name="スライド番号プレースホルダー 7"/>
          <p:cNvSpPr>
            <a:spLocks noGrp="1"/>
          </p:cNvSpPr>
          <p:nvPr>
            <p:ph type="sldNum" sz="quarter" idx="12"/>
          </p:nvPr>
        </p:nvSpPr>
        <p:spPr/>
        <p:txBody>
          <a:bodyPr/>
          <a:lstStyle/>
          <a:p>
            <a:fld id="{214EC2ED-0AB1-43E7-B019-B190554BF707}" type="slidenum">
              <a:rPr kumimoji="1" lang="ja-JP" altLang="en-US" sz="1800" smtClean="0"/>
              <a:t>9</a:t>
            </a:fld>
            <a:endParaRPr kumimoji="1" lang="ja-JP" altLang="en-US" sz="1800"/>
          </a:p>
        </p:txBody>
      </p:sp>
    </p:spTree>
    <p:extLst>
      <p:ext uri="{BB962C8B-B14F-4D97-AF65-F5344CB8AC3E}">
        <p14:creationId xmlns:p14="http://schemas.microsoft.com/office/powerpoint/2010/main" val="22182170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2337</TotalTime>
  <Words>7373</Words>
  <Application>Microsoft Office PowerPoint</Application>
  <PresentationFormat>ワイド画面</PresentationFormat>
  <Paragraphs>631</Paragraphs>
  <Slides>27</Slides>
  <Notes>27</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27</vt:i4>
      </vt:variant>
    </vt:vector>
  </HeadingPairs>
  <TitlesOfParts>
    <vt:vector size="36" baseType="lpstr">
      <vt:lpstr>HGP創英角ｺﾞｼｯｸUB</vt:lpstr>
      <vt:lpstr>ＭＳ Ｐゴシック</vt:lpstr>
      <vt:lpstr>ＭＳ Ｐ明朝</vt:lpstr>
      <vt:lpstr>Arial</vt:lpstr>
      <vt:lpstr>Calibri</vt:lpstr>
      <vt:lpstr>Calibri Light</vt:lpstr>
      <vt:lpstr>Times New Roman</vt:lpstr>
      <vt:lpstr>Wingdings</vt:lpstr>
      <vt:lpstr>Office テーマ</vt:lpstr>
      <vt:lpstr>基本的安全衛生活動について</vt:lpstr>
      <vt:lpstr>目次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３．２　安全衛生法で決められている事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基本的安全衛生活動について</dc:title>
  <dc:creator>長谷川滋</dc:creator>
  <cp:lastModifiedBy>戒能</cp:lastModifiedBy>
  <cp:revision>158</cp:revision>
  <cp:lastPrinted>2017-12-04T01:05:53Z</cp:lastPrinted>
  <dcterms:created xsi:type="dcterms:W3CDTF">2017-08-08T04:59:53Z</dcterms:created>
  <dcterms:modified xsi:type="dcterms:W3CDTF">2024-06-05T00:51:54Z</dcterms:modified>
</cp:coreProperties>
</file>