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1" r:id="rId4"/>
    <p:sldId id="272" r:id="rId5"/>
    <p:sldId id="280" r:id="rId6"/>
    <p:sldId id="274" r:id="rId7"/>
    <p:sldId id="275" r:id="rId8"/>
    <p:sldId id="276" r:id="rId9"/>
    <p:sldId id="259" r:id="rId10"/>
    <p:sldId id="260" r:id="rId11"/>
    <p:sldId id="261" r:id="rId12"/>
    <p:sldId id="277" r:id="rId13"/>
    <p:sldId id="278" r:id="rId14"/>
    <p:sldId id="262" r:id="rId15"/>
    <p:sldId id="263" r:id="rId16"/>
    <p:sldId id="264" r:id="rId17"/>
    <p:sldId id="265" r:id="rId18"/>
    <p:sldId id="266" r:id="rId19"/>
    <p:sldId id="267" r:id="rId20"/>
    <p:sldId id="268" r:id="rId21"/>
    <p:sldId id="269" r:id="rId22"/>
    <p:sldId id="1179" r:id="rId23"/>
  </p:sldIdLst>
  <p:sldSz cx="12192000" cy="6858000"/>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35" autoAdjust="0"/>
    <p:restoredTop sz="94704" autoAdjust="0"/>
  </p:normalViewPr>
  <p:slideViewPr>
    <p:cSldViewPr snapToGrid="0">
      <p:cViewPr varScale="1">
        <p:scale>
          <a:sx n="61" d="100"/>
          <a:sy n="61" d="100"/>
        </p:scale>
        <p:origin x="102" y="8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184" y="-108"/>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5000" cy="354965"/>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46" y="0"/>
            <a:ext cx="4435000" cy="354965"/>
          </a:xfrm>
          <a:prstGeom prst="rect">
            <a:avLst/>
          </a:prstGeom>
        </p:spPr>
        <p:txBody>
          <a:bodyPr vert="horz" lIns="94640" tIns="47320" rIns="94640" bIns="47320"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0" y="6743103"/>
            <a:ext cx="4435000" cy="354965"/>
          </a:xfrm>
          <a:prstGeom prst="rect">
            <a:avLst/>
          </a:prstGeom>
        </p:spPr>
        <p:txBody>
          <a:bodyPr vert="horz" lIns="94640" tIns="47320" rIns="94640" bIns="473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46" y="6743103"/>
            <a:ext cx="4435000" cy="354965"/>
          </a:xfrm>
          <a:prstGeom prst="rect">
            <a:avLst/>
          </a:prstGeom>
        </p:spPr>
        <p:txBody>
          <a:bodyPr vert="horz" lIns="94640" tIns="47320" rIns="94640" bIns="47320" rtlCol="0" anchor="b"/>
          <a:lstStyle>
            <a:lvl1pPr algn="r">
              <a:defRPr sz="1200"/>
            </a:lvl1pPr>
          </a:lstStyle>
          <a:p>
            <a:fld id="{069E21C1-F073-4B9F-9C64-5BFC198C0C45}" type="slidenum">
              <a:rPr kumimoji="1" lang="ja-JP" altLang="en-US" smtClean="0"/>
              <a:t>‹#›</a:t>
            </a:fld>
            <a:endParaRPr kumimoji="1" lang="ja-JP" altLang="en-US"/>
          </a:p>
        </p:txBody>
      </p:sp>
    </p:spTree>
    <p:extLst>
      <p:ext uri="{BB962C8B-B14F-4D97-AF65-F5344CB8AC3E}">
        <p14:creationId xmlns:p14="http://schemas.microsoft.com/office/powerpoint/2010/main" val="96470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5000" cy="354965"/>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6" y="0"/>
            <a:ext cx="4435000" cy="354965"/>
          </a:xfrm>
          <a:prstGeom prst="rect">
            <a:avLst/>
          </a:prstGeom>
        </p:spPr>
        <p:txBody>
          <a:bodyPr vert="horz" lIns="94640" tIns="47320" rIns="94640" bIns="47320" rtlCol="0"/>
          <a:lstStyle>
            <a:lvl1pPr algn="r">
              <a:defRPr sz="1200"/>
            </a:lvl1pPr>
          </a:lstStyle>
          <a:p>
            <a:fld id="{B763EC85-B94F-4947-B651-5EAB9105BC6F}" type="datetimeFigureOut">
              <a:rPr kumimoji="1" lang="ja-JP" altLang="en-US" smtClean="0"/>
              <a:t>2023/6/7</a:t>
            </a:fld>
            <a:endParaRPr kumimoji="1" lang="ja-JP" altLang="en-US"/>
          </a:p>
        </p:txBody>
      </p:sp>
      <p:sp>
        <p:nvSpPr>
          <p:cNvPr id="4" name="スライド イメージ プレースホルダー 3"/>
          <p:cNvSpPr>
            <a:spLocks noGrp="1" noRot="1" noChangeAspect="1"/>
          </p:cNvSpPr>
          <p:nvPr>
            <p:ph type="sldImg" idx="2"/>
          </p:nvPr>
        </p:nvSpPr>
        <p:spPr>
          <a:xfrm>
            <a:off x="2752725" y="533400"/>
            <a:ext cx="4729163" cy="2660650"/>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1023462" y="3372168"/>
            <a:ext cx="8187690" cy="3194685"/>
          </a:xfrm>
          <a:prstGeom prst="rect">
            <a:avLst/>
          </a:prstGeom>
        </p:spPr>
        <p:txBody>
          <a:bodyPr vert="horz" lIns="94640" tIns="47320" rIns="94640" bIns="473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3103"/>
            <a:ext cx="4435000" cy="354965"/>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6" y="6743103"/>
            <a:ext cx="4435000" cy="354965"/>
          </a:xfrm>
          <a:prstGeom prst="rect">
            <a:avLst/>
          </a:prstGeom>
        </p:spPr>
        <p:txBody>
          <a:bodyPr vert="horz" lIns="94640" tIns="47320" rIns="94640" bIns="47320" rtlCol="0" anchor="b"/>
          <a:lstStyle>
            <a:lvl1pPr algn="r">
              <a:defRPr sz="1200"/>
            </a:lvl1pPr>
          </a:lstStyle>
          <a:p>
            <a:fld id="{12F4921D-6208-4405-BA42-E94239C0B72B}" type="slidenum">
              <a:rPr kumimoji="1" lang="ja-JP" altLang="en-US" smtClean="0"/>
              <a:t>‹#›</a:t>
            </a:fld>
            <a:endParaRPr kumimoji="1" lang="ja-JP" altLang="en-US"/>
          </a:p>
        </p:txBody>
      </p:sp>
    </p:spTree>
    <p:extLst>
      <p:ext uri="{BB962C8B-B14F-4D97-AF65-F5344CB8AC3E}">
        <p14:creationId xmlns:p14="http://schemas.microsoft.com/office/powerpoint/2010/main" val="2716312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F4921D-6208-4405-BA42-E94239C0B72B}" type="slidenum">
              <a:rPr kumimoji="1" lang="ja-JP" altLang="en-US" smtClean="0"/>
              <a:t>1</a:t>
            </a:fld>
            <a:endParaRPr kumimoji="1" lang="ja-JP" altLang="en-US"/>
          </a:p>
        </p:txBody>
      </p:sp>
    </p:spTree>
    <p:extLst>
      <p:ext uri="{BB962C8B-B14F-4D97-AF65-F5344CB8AC3E}">
        <p14:creationId xmlns:p14="http://schemas.microsoft.com/office/powerpoint/2010/main" val="4115891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a:extLst>
              <a:ext uri="{FF2B5EF4-FFF2-40B4-BE49-F238E27FC236}">
                <a16:creationId xmlns:a16="http://schemas.microsoft.com/office/drawing/2014/main" id="{932F3975-97A6-EE6B-6414-6BB6FDA27714}"/>
              </a:ext>
            </a:extLst>
          </p:cNvPr>
          <p:cNvSpPr>
            <a:spLocks noGrp="1" noRot="1" noChangeAspect="1" noChangeArrowheads="1" noTextEdit="1"/>
          </p:cNvSpPr>
          <p:nvPr>
            <p:ph type="sldImg"/>
          </p:nvPr>
        </p:nvSpPr>
        <p:spPr>
          <a:ln/>
        </p:spPr>
      </p:sp>
      <p:sp>
        <p:nvSpPr>
          <p:cNvPr id="39939" name="ノート プレースホルダー 2">
            <a:extLst>
              <a:ext uri="{FF2B5EF4-FFF2-40B4-BE49-F238E27FC236}">
                <a16:creationId xmlns:a16="http://schemas.microsoft.com/office/drawing/2014/main" id="{4C61D2F3-2A58-097A-526B-B2551AF4C46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Arial" panose="020B0604020202020204" pitchFamily="34" charset="0"/>
            </a:endParaRPr>
          </a:p>
        </p:txBody>
      </p:sp>
      <p:sp>
        <p:nvSpPr>
          <p:cNvPr id="39940" name="日付プレースホルダー 3">
            <a:extLst>
              <a:ext uri="{FF2B5EF4-FFF2-40B4-BE49-F238E27FC236}">
                <a16:creationId xmlns:a16="http://schemas.microsoft.com/office/drawing/2014/main" id="{45B49D40-03DB-12F9-4697-772177F0C525}"/>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fontAlgn="base">
              <a:spcBef>
                <a:spcPct val="0"/>
              </a:spcBef>
              <a:spcAft>
                <a:spcPct val="0"/>
              </a:spcAft>
            </a:pPr>
            <a:endParaRPr lang="ja-JP" altLang="en-US">
              <a:latin typeface="Times New Roman" panose="02020603050405020304" pitchFamily="18" charset="0"/>
              <a:ea typeface="ＭＳ Ｐゴシック" panose="020B0600070205080204" pitchFamily="50" charset="-128"/>
            </a:endParaRPr>
          </a:p>
        </p:txBody>
      </p:sp>
      <p:sp>
        <p:nvSpPr>
          <p:cNvPr id="39941" name="スライド番号プレースホルダー 4">
            <a:extLst>
              <a:ext uri="{FF2B5EF4-FFF2-40B4-BE49-F238E27FC236}">
                <a16:creationId xmlns:a16="http://schemas.microsoft.com/office/drawing/2014/main" id="{3B3828BE-9697-5C09-81BC-4D69905BA7F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a:spcBef>
                <a:spcPct val="0"/>
              </a:spcBef>
            </a:pPr>
            <a:fld id="{65EABBAD-1D23-4899-9061-F7AEA3ECD18A}" type="slidenum">
              <a:rPr lang="ja-JP" altLang="en-US" smtClean="0">
                <a:latin typeface="Times New Roman" panose="02020603050405020304" pitchFamily="18" charset="0"/>
                <a:ea typeface="ＭＳ Ｐゴシック" panose="020B0600070205080204" pitchFamily="50" charset="-128"/>
              </a:rPr>
              <a:pPr algn="ctr">
                <a:spcBef>
                  <a:spcPct val="0"/>
                </a:spcBef>
              </a:pPr>
              <a:t>22</a:t>
            </a:fld>
            <a:endParaRPr lang="ja-JP" altLang="en-US">
              <a:latin typeface="Times New Roman" panose="02020603050405020304" pitchFamily="18" charset="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bwMode="auto">
          <a:xfrm>
            <a:off x="2752725" y="533400"/>
            <a:ext cx="4729163" cy="2660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まず連合会のトップページの「処理企業の方へ」にポインタ（矢印）を重ねます。</a:t>
            </a:r>
            <a:endParaRPr lang="en-US" altLang="ja-JP" dirty="0"/>
          </a:p>
          <a:p>
            <a:pPr eaLnBrk="1" hangingPunct="1">
              <a:spcBef>
                <a:spcPct val="0"/>
              </a:spcBef>
            </a:pPr>
            <a:endParaRPr lang="en-US" altLang="ja-JP" dirty="0"/>
          </a:p>
        </p:txBody>
      </p:sp>
      <p:sp>
        <p:nvSpPr>
          <p:cNvPr id="553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68953" indent="-295751" eaLnBrk="0" hangingPunct="0">
              <a:spcBef>
                <a:spcPct val="30000"/>
              </a:spcBef>
              <a:defRPr kumimoji="1" sz="1200">
                <a:solidFill>
                  <a:schemeClr val="tx1"/>
                </a:solidFill>
                <a:latin typeface="Calibri" pitchFamily="34" charset="0"/>
                <a:ea typeface="ＭＳ Ｐゴシック" charset="-128"/>
              </a:defRPr>
            </a:lvl2pPr>
            <a:lvl3pPr marL="1183005" indent="-236601" eaLnBrk="0" hangingPunct="0">
              <a:spcBef>
                <a:spcPct val="30000"/>
              </a:spcBef>
              <a:defRPr kumimoji="1" sz="1200">
                <a:solidFill>
                  <a:schemeClr val="tx1"/>
                </a:solidFill>
                <a:latin typeface="Calibri" pitchFamily="34" charset="0"/>
                <a:ea typeface="ＭＳ Ｐゴシック" charset="-128"/>
              </a:defRPr>
            </a:lvl3pPr>
            <a:lvl4pPr marL="1656207" indent="-236601" eaLnBrk="0" hangingPunct="0">
              <a:spcBef>
                <a:spcPct val="30000"/>
              </a:spcBef>
              <a:defRPr kumimoji="1" sz="1200">
                <a:solidFill>
                  <a:schemeClr val="tx1"/>
                </a:solidFill>
                <a:latin typeface="Calibri" pitchFamily="34" charset="0"/>
                <a:ea typeface="ＭＳ Ｐゴシック" charset="-128"/>
              </a:defRPr>
            </a:lvl4pPr>
            <a:lvl5pPr marL="2129409" indent="-236601" eaLnBrk="0" hangingPunct="0">
              <a:spcBef>
                <a:spcPct val="30000"/>
              </a:spcBef>
              <a:defRPr kumimoji="1" sz="1200">
                <a:solidFill>
                  <a:schemeClr val="tx1"/>
                </a:solidFill>
                <a:latin typeface="Calibri" pitchFamily="34" charset="0"/>
                <a:ea typeface="ＭＳ Ｐゴシック" charset="-128"/>
              </a:defRPr>
            </a:lvl5pPr>
            <a:lvl6pPr marL="2602611"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75813"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9015"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22217"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CBFF671B-8283-41C1-BC73-51923382E78C}" type="slidenum">
              <a:rPr lang="ja-JP" altLang="en-US" smtClean="0"/>
              <a:pPr eaLnBrk="1" fontAlgn="base" hangingPunct="1">
                <a:spcBef>
                  <a:spcPct val="0"/>
                </a:spcBef>
                <a:spcAft>
                  <a:spcPct val="0"/>
                </a:spcAft>
              </a:pPr>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xfrm>
            <a:off x="2752725" y="533400"/>
            <a:ext cx="4729163" cy="2660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矢印を重ねると、タブが表示されますので、「安全衛生」をクリックします。</a:t>
            </a:r>
          </a:p>
        </p:txBody>
      </p:sp>
      <p:sp>
        <p:nvSpPr>
          <p:cNvPr id="563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68953" indent="-295751" eaLnBrk="0" hangingPunct="0">
              <a:spcBef>
                <a:spcPct val="30000"/>
              </a:spcBef>
              <a:defRPr kumimoji="1" sz="1200">
                <a:solidFill>
                  <a:schemeClr val="tx1"/>
                </a:solidFill>
                <a:latin typeface="Calibri" pitchFamily="34" charset="0"/>
                <a:ea typeface="ＭＳ Ｐゴシック" charset="-128"/>
              </a:defRPr>
            </a:lvl2pPr>
            <a:lvl3pPr marL="1183005" indent="-236601" eaLnBrk="0" hangingPunct="0">
              <a:spcBef>
                <a:spcPct val="30000"/>
              </a:spcBef>
              <a:defRPr kumimoji="1" sz="1200">
                <a:solidFill>
                  <a:schemeClr val="tx1"/>
                </a:solidFill>
                <a:latin typeface="Calibri" pitchFamily="34" charset="0"/>
                <a:ea typeface="ＭＳ Ｐゴシック" charset="-128"/>
              </a:defRPr>
            </a:lvl3pPr>
            <a:lvl4pPr marL="1656207" indent="-236601" eaLnBrk="0" hangingPunct="0">
              <a:spcBef>
                <a:spcPct val="30000"/>
              </a:spcBef>
              <a:defRPr kumimoji="1" sz="1200">
                <a:solidFill>
                  <a:schemeClr val="tx1"/>
                </a:solidFill>
                <a:latin typeface="Calibri" pitchFamily="34" charset="0"/>
                <a:ea typeface="ＭＳ Ｐゴシック" charset="-128"/>
              </a:defRPr>
            </a:lvl4pPr>
            <a:lvl5pPr marL="2129409" indent="-236601" eaLnBrk="0" hangingPunct="0">
              <a:spcBef>
                <a:spcPct val="30000"/>
              </a:spcBef>
              <a:defRPr kumimoji="1" sz="1200">
                <a:solidFill>
                  <a:schemeClr val="tx1"/>
                </a:solidFill>
                <a:latin typeface="Calibri" pitchFamily="34" charset="0"/>
                <a:ea typeface="ＭＳ Ｐゴシック" charset="-128"/>
              </a:defRPr>
            </a:lvl5pPr>
            <a:lvl6pPr marL="2602611"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75813"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9015"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22217"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EAF79C11-F372-4FD7-8A11-EDA6DAA9395D}" type="slidenum">
              <a:rPr lang="ja-JP" altLang="en-US" smtClean="0"/>
              <a:pPr eaLnBrk="1" fontAlgn="base" hangingPunct="1">
                <a:spcBef>
                  <a:spcPct val="0"/>
                </a:spcBef>
                <a:spcAft>
                  <a:spcPct val="0"/>
                </a:spcAft>
              </a:pPr>
              <a:t>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bwMode="auto">
          <a:xfrm>
            <a:off x="2752725" y="533400"/>
            <a:ext cx="4729163" cy="2660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安全衛生規程作成支援ツールはこちらをクリックします。</a:t>
            </a:r>
          </a:p>
        </p:txBody>
      </p:sp>
      <p:sp>
        <p:nvSpPr>
          <p:cNvPr id="573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68953" indent="-295751" eaLnBrk="0" hangingPunct="0">
              <a:spcBef>
                <a:spcPct val="30000"/>
              </a:spcBef>
              <a:defRPr kumimoji="1" sz="1200">
                <a:solidFill>
                  <a:schemeClr val="tx1"/>
                </a:solidFill>
                <a:latin typeface="Calibri" pitchFamily="34" charset="0"/>
                <a:ea typeface="ＭＳ Ｐゴシック" charset="-128"/>
              </a:defRPr>
            </a:lvl2pPr>
            <a:lvl3pPr marL="1183005" indent="-236601" eaLnBrk="0" hangingPunct="0">
              <a:spcBef>
                <a:spcPct val="30000"/>
              </a:spcBef>
              <a:defRPr kumimoji="1" sz="1200">
                <a:solidFill>
                  <a:schemeClr val="tx1"/>
                </a:solidFill>
                <a:latin typeface="Calibri" pitchFamily="34" charset="0"/>
                <a:ea typeface="ＭＳ Ｐゴシック" charset="-128"/>
              </a:defRPr>
            </a:lvl3pPr>
            <a:lvl4pPr marL="1656207" indent="-236601" eaLnBrk="0" hangingPunct="0">
              <a:spcBef>
                <a:spcPct val="30000"/>
              </a:spcBef>
              <a:defRPr kumimoji="1" sz="1200">
                <a:solidFill>
                  <a:schemeClr val="tx1"/>
                </a:solidFill>
                <a:latin typeface="Calibri" pitchFamily="34" charset="0"/>
                <a:ea typeface="ＭＳ Ｐゴシック" charset="-128"/>
              </a:defRPr>
            </a:lvl4pPr>
            <a:lvl5pPr marL="2129409" indent="-236601" eaLnBrk="0" hangingPunct="0">
              <a:spcBef>
                <a:spcPct val="30000"/>
              </a:spcBef>
              <a:defRPr kumimoji="1" sz="1200">
                <a:solidFill>
                  <a:schemeClr val="tx1"/>
                </a:solidFill>
                <a:latin typeface="Calibri" pitchFamily="34" charset="0"/>
                <a:ea typeface="ＭＳ Ｐゴシック" charset="-128"/>
              </a:defRPr>
            </a:lvl5pPr>
            <a:lvl6pPr marL="2602611"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75813"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9015"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22217"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9138440F-4951-4F50-957E-AFDFD09F3351}" type="slidenum">
              <a:rPr lang="ja-JP" altLang="en-US" smtClean="0"/>
              <a:pPr eaLnBrk="1" fontAlgn="base" hangingPunct="1">
                <a:spcBef>
                  <a:spcPct val="0"/>
                </a:spcBef>
                <a:spcAft>
                  <a:spcPct val="0"/>
                </a:spcAft>
              </a:pPr>
              <a:t>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xfrm>
            <a:off x="2752725" y="533400"/>
            <a:ext cx="4729163" cy="2660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そうするとこの画面が出ます。</a:t>
            </a:r>
            <a:endParaRPr lang="en-US" altLang="ja-JP"/>
          </a:p>
          <a:p>
            <a:pPr eaLnBrk="1" hangingPunct="1">
              <a:spcBef>
                <a:spcPct val="0"/>
              </a:spcBef>
            </a:pPr>
            <a:r>
              <a:rPr lang="ja-JP" altLang="en-US"/>
              <a:t>こちらが安全衛生規程作成支援ツールのページです。</a:t>
            </a:r>
            <a:endParaRPr lang="en-US" altLang="ja-JP"/>
          </a:p>
          <a:p>
            <a:pPr eaLnBrk="1" hangingPunct="1">
              <a:spcBef>
                <a:spcPct val="0"/>
              </a:spcBef>
            </a:pPr>
            <a:r>
              <a:rPr lang="ja-JP" altLang="en-US"/>
              <a:t>まず、会社名を入力。次に、該当する従業員数を選択して下さい。</a:t>
            </a:r>
            <a:endParaRPr lang="en-US" altLang="ja-JP"/>
          </a:p>
          <a:p>
            <a:pPr eaLnBrk="1" hangingPunct="1">
              <a:spcBef>
                <a:spcPct val="0"/>
              </a:spcBef>
            </a:pPr>
            <a:r>
              <a:rPr lang="ja-JP" altLang="en-US"/>
              <a:t>そして、自社の業種を選択肢し、中間処理業を営んでいる方は処理内容を選択します。</a:t>
            </a:r>
          </a:p>
          <a:p>
            <a:pPr eaLnBrk="1" hangingPunct="1">
              <a:spcBef>
                <a:spcPct val="0"/>
              </a:spcBef>
            </a:pPr>
            <a:r>
              <a:rPr lang="ja-JP" altLang="en-US"/>
              <a:t>表示オプションとして「関連法令」及び「モデル安全衛生規程の該当ページ」を出力することが出来ます。必要に応じ、チェックを入れて下さい。このランにチェックを入れていない場合には、「モデル安全衛生規程」の条文のみが出力対象されます。</a:t>
            </a:r>
            <a:endParaRPr lang="en-US" altLang="ja-JP"/>
          </a:p>
          <a:p>
            <a:pPr eaLnBrk="1" hangingPunct="1">
              <a:spcBef>
                <a:spcPct val="0"/>
              </a:spcBef>
            </a:pPr>
            <a:r>
              <a:rPr lang="ja-JP" altLang="en-US"/>
              <a:t>選択内容に間違いがないか確認しましたら、最後に「作成」をクリックします。</a:t>
            </a:r>
          </a:p>
        </p:txBody>
      </p:sp>
      <p:sp>
        <p:nvSpPr>
          <p:cNvPr id="583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68953" indent="-295751" eaLnBrk="0" hangingPunct="0">
              <a:spcBef>
                <a:spcPct val="30000"/>
              </a:spcBef>
              <a:defRPr kumimoji="1" sz="1200">
                <a:solidFill>
                  <a:schemeClr val="tx1"/>
                </a:solidFill>
                <a:latin typeface="Calibri" pitchFamily="34" charset="0"/>
                <a:ea typeface="ＭＳ Ｐゴシック" charset="-128"/>
              </a:defRPr>
            </a:lvl2pPr>
            <a:lvl3pPr marL="1183005" indent="-236601" eaLnBrk="0" hangingPunct="0">
              <a:spcBef>
                <a:spcPct val="30000"/>
              </a:spcBef>
              <a:defRPr kumimoji="1" sz="1200">
                <a:solidFill>
                  <a:schemeClr val="tx1"/>
                </a:solidFill>
                <a:latin typeface="Calibri" pitchFamily="34" charset="0"/>
                <a:ea typeface="ＭＳ Ｐゴシック" charset="-128"/>
              </a:defRPr>
            </a:lvl3pPr>
            <a:lvl4pPr marL="1656207" indent="-236601" eaLnBrk="0" hangingPunct="0">
              <a:spcBef>
                <a:spcPct val="30000"/>
              </a:spcBef>
              <a:defRPr kumimoji="1" sz="1200">
                <a:solidFill>
                  <a:schemeClr val="tx1"/>
                </a:solidFill>
                <a:latin typeface="Calibri" pitchFamily="34" charset="0"/>
                <a:ea typeface="ＭＳ Ｐゴシック" charset="-128"/>
              </a:defRPr>
            </a:lvl4pPr>
            <a:lvl5pPr marL="2129409" indent="-236601" eaLnBrk="0" hangingPunct="0">
              <a:spcBef>
                <a:spcPct val="30000"/>
              </a:spcBef>
              <a:defRPr kumimoji="1" sz="1200">
                <a:solidFill>
                  <a:schemeClr val="tx1"/>
                </a:solidFill>
                <a:latin typeface="Calibri" pitchFamily="34" charset="0"/>
                <a:ea typeface="ＭＳ Ｐゴシック" charset="-128"/>
              </a:defRPr>
            </a:lvl5pPr>
            <a:lvl6pPr marL="2602611"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75813"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9015"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22217"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204142F1-C651-49D8-8A4D-DE20DDC71835}" type="slidenum">
              <a:rPr lang="ja-JP" altLang="en-US" smtClean="0"/>
              <a:pPr eaLnBrk="1" fontAlgn="base" hangingPunct="1">
                <a:spcBef>
                  <a:spcPct val="0"/>
                </a:spcBef>
                <a:spcAft>
                  <a:spcPct val="0"/>
                </a:spcAft>
              </a:pPr>
              <a:t>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2752725" y="533400"/>
            <a:ext cx="4729163" cy="2660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ワープロソフトで体裁を整えるとこのような形になります。</a:t>
            </a:r>
          </a:p>
        </p:txBody>
      </p:sp>
      <p:sp>
        <p:nvSpPr>
          <p:cNvPr id="604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68953" indent="-295751" eaLnBrk="0" hangingPunct="0">
              <a:spcBef>
                <a:spcPct val="30000"/>
              </a:spcBef>
              <a:defRPr kumimoji="1" sz="1200">
                <a:solidFill>
                  <a:schemeClr val="tx1"/>
                </a:solidFill>
                <a:latin typeface="Calibri" pitchFamily="34" charset="0"/>
                <a:ea typeface="ＭＳ Ｐゴシック" charset="-128"/>
              </a:defRPr>
            </a:lvl2pPr>
            <a:lvl3pPr marL="1183005" indent="-236601" eaLnBrk="0" hangingPunct="0">
              <a:spcBef>
                <a:spcPct val="30000"/>
              </a:spcBef>
              <a:defRPr kumimoji="1" sz="1200">
                <a:solidFill>
                  <a:schemeClr val="tx1"/>
                </a:solidFill>
                <a:latin typeface="Calibri" pitchFamily="34" charset="0"/>
                <a:ea typeface="ＭＳ Ｐゴシック" charset="-128"/>
              </a:defRPr>
            </a:lvl3pPr>
            <a:lvl4pPr marL="1656207" indent="-236601" eaLnBrk="0" hangingPunct="0">
              <a:spcBef>
                <a:spcPct val="30000"/>
              </a:spcBef>
              <a:defRPr kumimoji="1" sz="1200">
                <a:solidFill>
                  <a:schemeClr val="tx1"/>
                </a:solidFill>
                <a:latin typeface="Calibri" pitchFamily="34" charset="0"/>
                <a:ea typeface="ＭＳ Ｐゴシック" charset="-128"/>
              </a:defRPr>
            </a:lvl4pPr>
            <a:lvl5pPr marL="2129409" indent="-236601" eaLnBrk="0" hangingPunct="0">
              <a:spcBef>
                <a:spcPct val="30000"/>
              </a:spcBef>
              <a:defRPr kumimoji="1" sz="1200">
                <a:solidFill>
                  <a:schemeClr val="tx1"/>
                </a:solidFill>
                <a:latin typeface="Calibri" pitchFamily="34" charset="0"/>
                <a:ea typeface="ＭＳ Ｐゴシック" charset="-128"/>
              </a:defRPr>
            </a:lvl5pPr>
            <a:lvl6pPr marL="2602611"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75813"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9015"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22217"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1293CC1C-8136-412F-AFDD-F576BA34CF86}" type="slidenum">
              <a:rPr lang="ja-JP" altLang="en-US" smtClean="0"/>
              <a:pPr eaLnBrk="1" fontAlgn="base" hangingPunct="1">
                <a:spcBef>
                  <a:spcPct val="0"/>
                </a:spcBef>
                <a:spcAft>
                  <a:spcPct val="0"/>
                </a:spcAft>
              </a:pPr>
              <a:t>7</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F4921D-6208-4405-BA42-E94239C0B72B}" type="slidenum">
              <a:rPr kumimoji="1" lang="ja-JP" altLang="en-US" smtClean="0"/>
              <a:t>12</a:t>
            </a:fld>
            <a:endParaRPr kumimoji="1" lang="ja-JP" altLang="en-US"/>
          </a:p>
        </p:txBody>
      </p:sp>
    </p:spTree>
    <p:extLst>
      <p:ext uri="{BB962C8B-B14F-4D97-AF65-F5344CB8AC3E}">
        <p14:creationId xmlns:p14="http://schemas.microsoft.com/office/powerpoint/2010/main" val="2355547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F4921D-6208-4405-BA42-E94239C0B72B}" type="slidenum">
              <a:rPr kumimoji="1" lang="ja-JP" altLang="en-US" smtClean="0"/>
              <a:t>20</a:t>
            </a:fld>
            <a:endParaRPr kumimoji="1" lang="ja-JP" altLang="en-US"/>
          </a:p>
        </p:txBody>
      </p:sp>
    </p:spTree>
    <p:extLst>
      <p:ext uri="{BB962C8B-B14F-4D97-AF65-F5344CB8AC3E}">
        <p14:creationId xmlns:p14="http://schemas.microsoft.com/office/powerpoint/2010/main" val="1664746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F4921D-6208-4405-BA42-E94239C0B72B}" type="slidenum">
              <a:rPr kumimoji="1" lang="ja-JP" altLang="en-US" smtClean="0"/>
              <a:t>21</a:t>
            </a:fld>
            <a:endParaRPr kumimoji="1" lang="ja-JP" altLang="en-US"/>
          </a:p>
        </p:txBody>
      </p:sp>
    </p:spTree>
    <p:extLst>
      <p:ext uri="{BB962C8B-B14F-4D97-AF65-F5344CB8AC3E}">
        <p14:creationId xmlns:p14="http://schemas.microsoft.com/office/powerpoint/2010/main" val="340338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FAA23BC-F073-4501-9CCF-21790C007AE5}" type="datetime1">
              <a:rPr kumimoji="1" lang="ja-JP" altLang="en-US" smtClean="0"/>
              <a:t>2023/6/7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87604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E4EACF5-7508-469D-8A2A-D3A94916D8F1}" type="datetime1">
              <a:rPr kumimoji="1" lang="ja-JP" altLang="en-US" smtClean="0"/>
              <a:t>2023/6/7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176754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526AD25-7A94-4904-BAD2-82C3C4DC0E24}" type="datetime1">
              <a:rPr kumimoji="1" lang="ja-JP" altLang="en-US" smtClean="0"/>
              <a:t>2023/6/7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138458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B7868F-5A00-4F64-8660-1970427019D8}" type="datetime1">
              <a:rPr kumimoji="1" lang="ja-JP" altLang="en-US" smtClean="0"/>
              <a:t>2023/6/7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423491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6CF717E-587C-4EBC-AE1B-59B0451E1653}" type="datetime1">
              <a:rPr kumimoji="1" lang="ja-JP" altLang="en-US" smtClean="0"/>
              <a:t>2023/6/7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126016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157E3D6-47C6-43FD-BF5D-64FB7CA6A70C}" type="datetime1">
              <a:rPr kumimoji="1" lang="ja-JP" altLang="en-US" smtClean="0"/>
              <a:t>2023/6/7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197851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ACFC92D-C2D6-4C5B-AC68-C7B079D2389A}" type="datetime1">
              <a:rPr kumimoji="1" lang="ja-JP" altLang="en-US" smtClean="0"/>
              <a:t>2023/6/7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278876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D303309-235D-4B8F-94F2-5EAAD6889322}" type="datetime1">
              <a:rPr kumimoji="1" lang="ja-JP" altLang="en-US" smtClean="0"/>
              <a:t>2023/6/7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334374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7FFBF1-0822-49C8-8149-D1CA5DE43D30}" type="datetime1">
              <a:rPr kumimoji="1" lang="ja-JP" altLang="en-US" smtClean="0"/>
              <a:t>2023/6/7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78330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A5811E-213C-49F3-B31D-553155FA7573}" type="datetime1">
              <a:rPr kumimoji="1" lang="ja-JP" altLang="en-US" smtClean="0"/>
              <a:t>2023/6/7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3275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9B3C25-564F-4538-981C-CF3DD4EF7384}" type="datetime1">
              <a:rPr kumimoji="1" lang="ja-JP" altLang="en-US" smtClean="0"/>
              <a:t>2023/6/7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400556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C02D4-AD68-4DC5-A3DE-FCD49B7AA12C}" type="datetime1">
              <a:rPr kumimoji="1" lang="ja-JP" altLang="en-US" smtClean="0"/>
              <a:t>2023/6/7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98D4C-0670-4174-9E91-1B77C7D2CAB3}" type="slidenum">
              <a:rPr kumimoji="1" lang="ja-JP" altLang="en-US" smtClean="0"/>
              <a:t>‹#›</a:t>
            </a:fld>
            <a:endParaRPr kumimoji="1" lang="ja-JP" altLang="en-US"/>
          </a:p>
        </p:txBody>
      </p:sp>
    </p:spTree>
    <p:extLst>
      <p:ext uri="{BB962C8B-B14F-4D97-AF65-F5344CB8AC3E}">
        <p14:creationId xmlns:p14="http://schemas.microsoft.com/office/powerpoint/2010/main" val="75579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814025"/>
            <a:ext cx="9144000" cy="2387600"/>
          </a:xfrm>
        </p:spPr>
        <p:txBody>
          <a:bodyPr anchor="ctr">
            <a:normAutofit/>
          </a:bodyPr>
          <a:lstStyle/>
          <a:p>
            <a:r>
              <a:rPr kumimoji="1" lang="ja-JP" altLang="en-US" sz="4000" dirty="0"/>
              <a:t>ツールの使用による安全衛生規程の作成</a:t>
            </a:r>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a:t>
            </a:fld>
            <a:endParaRPr kumimoji="1" lang="ja-JP" altLang="en-US"/>
          </a:p>
        </p:txBody>
      </p:sp>
      <p:sp>
        <p:nvSpPr>
          <p:cNvPr id="5" name="サブタイトル 2">
            <a:extLst>
              <a:ext uri="{FF2B5EF4-FFF2-40B4-BE49-F238E27FC236}">
                <a16:creationId xmlns:a16="http://schemas.microsoft.com/office/drawing/2014/main" id="{B7D49A9D-C4E2-D5B4-58E2-CD07CEF52B79}"/>
              </a:ext>
            </a:extLst>
          </p:cNvPr>
          <p:cNvSpPr>
            <a:spLocks noGrp="1"/>
          </p:cNvSpPr>
          <p:nvPr>
            <p:ph type="subTitle" idx="1"/>
          </p:nvPr>
        </p:nvSpPr>
        <p:spPr>
          <a:xfrm>
            <a:off x="1524000" y="3602038"/>
            <a:ext cx="9144000" cy="1655762"/>
          </a:xfrm>
        </p:spPr>
        <p:txBody>
          <a:bodyPr anchor="b"/>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2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公益社団法人全国産業資源循環連合会</a:t>
            </a:r>
          </a:p>
          <a:p>
            <a:endParaRPr lang="en-US" altLang="ja-JP" dirty="0"/>
          </a:p>
        </p:txBody>
      </p:sp>
    </p:spTree>
    <p:extLst>
      <p:ext uri="{BB962C8B-B14F-4D97-AF65-F5344CB8AC3E}">
        <p14:creationId xmlns:p14="http://schemas.microsoft.com/office/powerpoint/2010/main" val="2854512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第２章　「安全管理体制」について</a:t>
            </a:r>
          </a:p>
        </p:txBody>
      </p:sp>
      <p:sp>
        <p:nvSpPr>
          <p:cNvPr id="3" name="コンテンツ プレースホルダー 2"/>
          <p:cNvSpPr>
            <a:spLocks noGrp="1"/>
          </p:cNvSpPr>
          <p:nvPr>
            <p:ph idx="1"/>
          </p:nvPr>
        </p:nvSpPr>
        <p:spPr>
          <a:xfrm>
            <a:off x="517585" y="1690688"/>
            <a:ext cx="11412747" cy="4351338"/>
          </a:xfrm>
        </p:spPr>
        <p:txBody>
          <a:bodyPr>
            <a:normAutofit/>
          </a:bodyPr>
          <a:lstStyle/>
          <a:p>
            <a:pPr marL="0" indent="0">
              <a:buNone/>
            </a:pPr>
            <a:r>
              <a:rPr kumimoji="1" lang="ja-JP" altLang="en-US" sz="2000" dirty="0"/>
              <a:t>　第２章については、従業員数で内容が変わっています。</a:t>
            </a:r>
            <a:endParaRPr kumimoji="1" lang="en-US" altLang="ja-JP" sz="2000" dirty="0"/>
          </a:p>
          <a:p>
            <a:pPr marL="0" indent="0">
              <a:buNone/>
            </a:pPr>
            <a:r>
              <a:rPr lang="ja-JP" altLang="en-US" sz="2000" dirty="0"/>
              <a:t>従業員数によって、</a:t>
            </a:r>
            <a:endParaRPr lang="en-US" altLang="ja-JP" sz="2000" dirty="0"/>
          </a:p>
          <a:p>
            <a:pPr marL="0" indent="0">
              <a:buNone/>
            </a:pPr>
            <a:r>
              <a:rPr lang="ja-JP" altLang="en-US" sz="2000" dirty="0"/>
              <a:t>　１～９名　　　「安全衛生スタッフの選任」 、「産業医に準ずる医師の活用」</a:t>
            </a:r>
            <a:endParaRPr lang="en-US" altLang="ja-JP" sz="2000" dirty="0"/>
          </a:p>
          <a:p>
            <a:pPr marL="0" indent="0">
              <a:buNone/>
            </a:pPr>
            <a:r>
              <a:rPr kumimoji="1" lang="ja-JP" altLang="en-US" sz="2000" dirty="0"/>
              <a:t>　１０～４９名　「安全衛生推進者の選任</a:t>
            </a:r>
            <a:r>
              <a:rPr lang="ja-JP" altLang="en-US" sz="2000" dirty="0"/>
              <a:t>」 、「産業医に準ずる医師の活用」</a:t>
            </a:r>
            <a:endParaRPr kumimoji="1" lang="en-US" altLang="ja-JP" sz="2000" dirty="0"/>
          </a:p>
          <a:p>
            <a:pPr marL="0" indent="0">
              <a:buNone/>
            </a:pPr>
            <a:r>
              <a:rPr lang="ja-JP" altLang="en-US" sz="2000" dirty="0"/>
              <a:t>　５０～９９名　「安全管理者」、「衛生管理者」、「産業医」、「安全衛生委員会」</a:t>
            </a:r>
            <a:endParaRPr lang="en-US" altLang="ja-JP" sz="2000" dirty="0"/>
          </a:p>
          <a:p>
            <a:pPr marL="0" indent="0">
              <a:buNone/>
            </a:pPr>
            <a:r>
              <a:rPr kumimoji="1" lang="ja-JP" altLang="en-US" sz="2000" dirty="0"/>
              <a:t>　１００名以上　「総括安全衛生管理者」、</a:t>
            </a:r>
            <a:r>
              <a:rPr lang="ja-JP" altLang="en-US" sz="2000" dirty="0"/>
              <a:t>「安全管理者」、「衛生管理者」、「産業医」、「安全衛生委員会」</a:t>
            </a:r>
            <a:endParaRPr lang="en-US" altLang="ja-JP" sz="2000" dirty="0"/>
          </a:p>
          <a:p>
            <a:pPr marL="0" indent="0">
              <a:buNone/>
            </a:pPr>
            <a:r>
              <a:rPr lang="ja-JP" altLang="en-US" sz="2000" dirty="0"/>
              <a:t>と別れています。これは法律でそのように決められているためです。</a:t>
            </a:r>
            <a:endParaRPr lang="en-US" altLang="ja-JP" sz="2000" dirty="0"/>
          </a:p>
          <a:p>
            <a:pPr marL="0" indent="0">
              <a:buNone/>
            </a:pPr>
            <a:r>
              <a:rPr lang="ja-JP" altLang="en-US" sz="2000" dirty="0"/>
              <a:t>　さらに、５０名以上の会社には、「安全衛生委員会」の設置が規定されています。</a:t>
            </a:r>
            <a:endParaRPr lang="en-US" altLang="ja-JP" sz="2000" dirty="0"/>
          </a:p>
          <a:p>
            <a:pPr marL="0" indent="0">
              <a:buNone/>
            </a:pPr>
            <a:r>
              <a:rPr lang="ja-JP" altLang="en-US" sz="2000" dirty="0"/>
              <a:t>　「作業主任者」については、従業員数に係わらず必要です。</a:t>
            </a:r>
            <a:endParaRPr lang="en-US" altLang="ja-JP" sz="2000" dirty="0"/>
          </a:p>
          <a:p>
            <a:pPr marL="0" indent="0">
              <a:buNone/>
            </a:pPr>
            <a:r>
              <a:rPr lang="ja-JP" altLang="en-US" sz="2000" dirty="0">
                <a:solidFill>
                  <a:schemeClr val="accent1"/>
                </a:solidFill>
              </a:rPr>
              <a:t>　</a:t>
            </a:r>
            <a:endParaRPr lang="en-US" altLang="ja-JP" sz="2000" dirty="0">
              <a:solidFill>
                <a:schemeClr val="accent1"/>
              </a:solidFill>
            </a:endParaRPr>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10</a:t>
            </a:fld>
            <a:endParaRPr kumimoji="1" lang="ja-JP" altLang="en-US"/>
          </a:p>
        </p:txBody>
      </p:sp>
    </p:spTree>
    <p:extLst>
      <p:ext uri="{BB962C8B-B14F-4D97-AF65-F5344CB8AC3E}">
        <p14:creationId xmlns:p14="http://schemas.microsoft.com/office/powerpoint/2010/main" val="135669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第３章　安全衛生教育、就業制限等について</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2000" dirty="0"/>
              <a:t>　第３章は従業員に対する教育と就業制限（資格を持った者しかできない業務）について規定しています。</a:t>
            </a:r>
            <a:endParaRPr kumimoji="1" lang="en-US" altLang="ja-JP" sz="2000" dirty="0"/>
          </a:p>
          <a:p>
            <a:pPr marL="0" indent="0">
              <a:buNone/>
            </a:pPr>
            <a:r>
              <a:rPr lang="ja-JP" altLang="en-US" sz="2000" dirty="0"/>
              <a:t>　教育については、雇入れ時の教育、特別教育、職長等の安全衛生教育の３種類が必要とされています。</a:t>
            </a:r>
            <a:endParaRPr lang="en-US" altLang="ja-JP" sz="2000" dirty="0"/>
          </a:p>
          <a:p>
            <a:pPr marL="0" indent="0">
              <a:buNone/>
            </a:pPr>
            <a:r>
              <a:rPr kumimoji="1" lang="ja-JP" altLang="en-US" sz="2000" dirty="0"/>
              <a:t>　就業制限のある業務と必要な資格については、別表に示します。</a:t>
            </a:r>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11</a:t>
            </a:fld>
            <a:endParaRPr kumimoji="1" lang="ja-JP" altLang="en-US"/>
          </a:p>
        </p:txBody>
      </p:sp>
    </p:spTree>
    <p:extLst>
      <p:ext uri="{BB962C8B-B14F-4D97-AF65-F5344CB8AC3E}">
        <p14:creationId xmlns:p14="http://schemas.microsoft.com/office/powerpoint/2010/main" val="425829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12</a:t>
            </a:fld>
            <a:endParaRPr kumimoji="1" lang="ja-JP" altLang="en-US"/>
          </a:p>
        </p:txBody>
      </p:sp>
      <p:sp>
        <p:nvSpPr>
          <p:cNvPr id="11" name="タイトル 1"/>
          <p:cNvSpPr>
            <a:spLocks noGrp="1"/>
          </p:cNvSpPr>
          <p:nvPr>
            <p:ph type="title"/>
          </p:nvPr>
        </p:nvSpPr>
        <p:spPr>
          <a:xfrm>
            <a:off x="638907" y="93785"/>
            <a:ext cx="10515600" cy="398585"/>
          </a:xfrm>
        </p:spPr>
        <p:txBody>
          <a:bodyPr>
            <a:normAutofit fontScale="90000"/>
          </a:bodyPr>
          <a:lstStyle/>
          <a:p>
            <a:r>
              <a:rPr kumimoji="1" lang="ja-JP" altLang="en-US" sz="2400" dirty="0"/>
              <a:t>別表　就業制限業務と必要な資格</a:t>
            </a:r>
            <a:r>
              <a:rPr kumimoji="1" lang="ja-JP" altLang="en-US" sz="2200" dirty="0"/>
              <a:t>（「職場のあんぜんサイト」より）</a:t>
            </a: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937" y="477830"/>
            <a:ext cx="10301380" cy="609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85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13</a:t>
            </a:fld>
            <a:endParaRPr kumimoji="1" lang="ja-JP" altLang="en-US"/>
          </a:p>
        </p:txBody>
      </p:sp>
      <p:sp>
        <p:nvSpPr>
          <p:cNvPr id="11" name="タイトル 1"/>
          <p:cNvSpPr>
            <a:spLocks noGrp="1"/>
          </p:cNvSpPr>
          <p:nvPr>
            <p:ph type="title"/>
          </p:nvPr>
        </p:nvSpPr>
        <p:spPr>
          <a:xfrm>
            <a:off x="638907" y="93785"/>
            <a:ext cx="10515600" cy="398585"/>
          </a:xfrm>
        </p:spPr>
        <p:txBody>
          <a:bodyPr>
            <a:normAutofit fontScale="90000"/>
          </a:bodyPr>
          <a:lstStyle/>
          <a:p>
            <a:r>
              <a:rPr kumimoji="1" lang="ja-JP" altLang="en-US" sz="2400" dirty="0"/>
              <a:t>別表　就業制限業務と必要な資格</a:t>
            </a:r>
            <a:r>
              <a:rPr kumimoji="1" lang="ja-JP" altLang="en-US" sz="2200" dirty="0"/>
              <a:t>（「職場のあんぜんサイト」より）</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553" y="439041"/>
            <a:ext cx="10292862" cy="632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71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第４章　作業環境管理等</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2000" dirty="0"/>
              <a:t>　第４章では、作業環境測定、作業環境測定の結果に基づく措置の実施、保護具の使用、騒音対策、粉</a:t>
            </a:r>
            <a:r>
              <a:rPr kumimoji="1" lang="ja-JP" altLang="en-US" sz="2000" dirty="0" err="1"/>
              <a:t>じん</a:t>
            </a:r>
            <a:r>
              <a:rPr kumimoji="1" lang="ja-JP" altLang="en-US" sz="2000" dirty="0"/>
              <a:t>対策、照明が規定されています。</a:t>
            </a:r>
            <a:endParaRPr kumimoji="1" lang="en-US" altLang="ja-JP" sz="2000" dirty="0"/>
          </a:p>
          <a:p>
            <a:pPr marL="0" indent="0">
              <a:buNone/>
            </a:pPr>
            <a:endParaRPr lang="en-US" altLang="ja-JP" sz="2000" dirty="0"/>
          </a:p>
          <a:p>
            <a:pPr marL="0" indent="0">
              <a:buNone/>
            </a:pPr>
            <a:r>
              <a:rPr kumimoji="1" lang="ja-JP" altLang="en-US" sz="2000" dirty="0">
                <a:solidFill>
                  <a:srgbClr val="FF0000"/>
                </a:solidFill>
              </a:rPr>
              <a:t>［修正ポイント］</a:t>
            </a:r>
            <a:endParaRPr kumimoji="1" lang="en-US" altLang="ja-JP" sz="2000" dirty="0">
              <a:solidFill>
                <a:srgbClr val="FF0000"/>
              </a:solidFill>
            </a:endParaRPr>
          </a:p>
          <a:p>
            <a:pPr marL="0" indent="0">
              <a:buNone/>
            </a:pPr>
            <a:r>
              <a:rPr lang="ja-JP" altLang="en-US" sz="2000" dirty="0">
                <a:solidFill>
                  <a:srgbClr val="FF0000"/>
                </a:solidFill>
              </a:rPr>
              <a:t>　収集運搬業の場合、積み替え保管を持たない場合については、事務所の照度や騒音の測定を行えばよいでしょう。これは、作業を行う場所が引取り先、荷下ろし場所で、自社で行うことは困難だからです。</a:t>
            </a:r>
            <a:endParaRPr lang="en-US" altLang="ja-JP" sz="2000" dirty="0">
              <a:solidFill>
                <a:srgbClr val="FF0000"/>
              </a:solidFill>
            </a:endParaRPr>
          </a:p>
          <a:p>
            <a:pPr marL="0" indent="0">
              <a:buNone/>
            </a:pPr>
            <a:r>
              <a:rPr kumimoji="1" lang="ja-JP" altLang="en-US" sz="2000" dirty="0">
                <a:solidFill>
                  <a:srgbClr val="FF0000"/>
                </a:solidFill>
              </a:rPr>
              <a:t>　積み替え保管で選別作業等を行っている場合については、上記に加え、保管場所の粉じんの測定等も必要になると思います。</a:t>
            </a:r>
            <a:endParaRPr kumimoji="1" lang="en-US" altLang="ja-JP" sz="2000" dirty="0">
              <a:solidFill>
                <a:srgbClr val="FF0000"/>
              </a:solidFill>
            </a:endParaRPr>
          </a:p>
          <a:p>
            <a:pPr marL="0" indent="0">
              <a:buNone/>
            </a:pPr>
            <a:r>
              <a:rPr lang="ja-JP" altLang="en-US" sz="2000" dirty="0"/>
              <a:t>　</a:t>
            </a:r>
            <a:endParaRPr kumimoji="1" lang="ja-JP" altLang="en-US" sz="2000" dirty="0"/>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14</a:t>
            </a:fld>
            <a:endParaRPr kumimoji="1" lang="ja-JP" altLang="en-US"/>
          </a:p>
        </p:txBody>
      </p:sp>
    </p:spTree>
    <p:extLst>
      <p:ext uri="{BB962C8B-B14F-4D97-AF65-F5344CB8AC3E}">
        <p14:creationId xmlns:p14="http://schemas.microsoft.com/office/powerpoint/2010/main" val="169502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第５章　健康管理</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2000" dirty="0"/>
              <a:t>　第５章では、健康診断について規定しています。一般健康診断と特殊健康診断があります。</a:t>
            </a:r>
            <a:endParaRPr kumimoji="1" lang="en-US" altLang="ja-JP" sz="2000" dirty="0"/>
          </a:p>
          <a:p>
            <a:pPr marL="0" indent="0">
              <a:buNone/>
            </a:pPr>
            <a:r>
              <a:rPr lang="ja-JP" altLang="en-US" sz="2000" dirty="0"/>
              <a:t>　</a:t>
            </a:r>
            <a:r>
              <a:rPr kumimoji="1" lang="ja-JP" altLang="en-US" sz="2000" dirty="0"/>
              <a:t>従業員が５０人を超える</a:t>
            </a:r>
            <a:r>
              <a:rPr lang="ja-JP" altLang="en-US" sz="2000" dirty="0"/>
              <a:t>事業者が</a:t>
            </a:r>
            <a:r>
              <a:rPr kumimoji="1" lang="ja-JP" altLang="en-US" sz="2000" dirty="0"/>
              <a:t>、一般健康診断を行った場合、直ちに報告書を労働基準監督署長に通知することが規定されています。</a:t>
            </a:r>
            <a:r>
              <a:rPr lang="ja-JP" altLang="en-US" sz="2000" dirty="0"/>
              <a:t>　</a:t>
            </a:r>
            <a:endParaRPr kumimoji="1" lang="ja-JP" altLang="en-US" sz="2000" dirty="0">
              <a:solidFill>
                <a:srgbClr val="00B0F0"/>
              </a:solidFill>
            </a:endParaRPr>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15</a:t>
            </a:fld>
            <a:endParaRPr kumimoji="1" lang="ja-JP" altLang="en-US"/>
          </a:p>
        </p:txBody>
      </p:sp>
    </p:spTree>
    <p:extLst>
      <p:ext uri="{BB962C8B-B14F-4D97-AF65-F5344CB8AC3E}">
        <p14:creationId xmlns:p14="http://schemas.microsoft.com/office/powerpoint/2010/main" val="187905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第６章　安全衛生管理共通基準</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2000" dirty="0"/>
              <a:t>　第６章では、具体的な管理基準について規定されています。したがって自社で行っていない作業や所有していない設備関係については省略することができます。</a:t>
            </a:r>
            <a:endParaRPr kumimoji="1" lang="en-US" altLang="ja-JP" sz="2000" dirty="0"/>
          </a:p>
          <a:p>
            <a:pPr marL="0" indent="0">
              <a:buNone/>
            </a:pPr>
            <a:endParaRPr lang="en-US" altLang="ja-JP" sz="2000" dirty="0"/>
          </a:p>
          <a:p>
            <a:pPr marL="0" indent="0">
              <a:buNone/>
            </a:pPr>
            <a:r>
              <a:rPr kumimoji="1" lang="ja-JP" altLang="en-US" sz="2400" dirty="0"/>
              <a:t>第１節　総則</a:t>
            </a:r>
            <a:endParaRPr kumimoji="1" lang="en-US" altLang="ja-JP" sz="2400" dirty="0"/>
          </a:p>
          <a:p>
            <a:pPr marL="0" indent="0">
              <a:buNone/>
            </a:pPr>
            <a:r>
              <a:rPr lang="ja-JP" altLang="en-US" sz="2000" dirty="0"/>
              <a:t>　ここでは、一般的事項、リスクアセスメント、作業計画、作業指揮者、点検関係、作業手順書、機械設備の安全化、火気使用管理について規定されています。</a:t>
            </a:r>
            <a:endParaRPr lang="en-US" altLang="ja-JP" sz="2000" dirty="0"/>
          </a:p>
          <a:p>
            <a:pPr marL="0" indent="0">
              <a:buNone/>
            </a:pPr>
            <a:endParaRPr kumimoji="1" lang="en-US" altLang="ja-JP" sz="2000" dirty="0">
              <a:solidFill>
                <a:srgbClr val="FF0000"/>
              </a:solidFill>
            </a:endParaRPr>
          </a:p>
          <a:p>
            <a:pPr marL="0" indent="0">
              <a:buNone/>
            </a:pPr>
            <a:r>
              <a:rPr lang="ja-JP" altLang="en-US" sz="2000" dirty="0">
                <a:solidFill>
                  <a:srgbClr val="FF0000"/>
                </a:solidFill>
              </a:rPr>
              <a:t>［</a:t>
            </a:r>
            <a:r>
              <a:rPr kumimoji="1" lang="ja-JP" altLang="en-US" sz="2000" dirty="0">
                <a:solidFill>
                  <a:srgbClr val="FF0000"/>
                </a:solidFill>
              </a:rPr>
              <a:t>修正ポイント］</a:t>
            </a:r>
            <a:endParaRPr kumimoji="1" lang="en-US" altLang="ja-JP" sz="2000" dirty="0">
              <a:solidFill>
                <a:srgbClr val="FF0000"/>
              </a:solidFill>
            </a:endParaRPr>
          </a:p>
          <a:p>
            <a:pPr marL="0" indent="0">
              <a:buNone/>
            </a:pPr>
            <a:r>
              <a:rPr lang="ja-JP" altLang="en-US" sz="2000" dirty="0">
                <a:solidFill>
                  <a:srgbClr val="FF0000"/>
                </a:solidFill>
              </a:rPr>
              <a:t>　自社で移動式クレーンやフォークリフト等を使用していない場合、それらに関する文言は削除することができます。</a:t>
            </a:r>
            <a:r>
              <a:rPr kumimoji="1" lang="ja-JP" altLang="en-US" sz="2000" dirty="0">
                <a:solidFill>
                  <a:srgbClr val="FF0000"/>
                </a:solidFill>
              </a:rPr>
              <a:t>　また、収集運搬のみで機械設備を使用していない場合については、その項を削除することができます。</a:t>
            </a:r>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16</a:t>
            </a:fld>
            <a:endParaRPr kumimoji="1" lang="ja-JP" altLang="en-US"/>
          </a:p>
        </p:txBody>
      </p:sp>
    </p:spTree>
    <p:extLst>
      <p:ext uri="{BB962C8B-B14F-4D97-AF65-F5344CB8AC3E}">
        <p14:creationId xmlns:p14="http://schemas.microsoft.com/office/powerpoint/2010/main" val="248596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1033"/>
          </a:xfrm>
        </p:spPr>
        <p:txBody>
          <a:bodyPr>
            <a:normAutofit/>
          </a:bodyPr>
          <a:lstStyle/>
          <a:p>
            <a:r>
              <a:rPr kumimoji="1" lang="ja-JP" altLang="en-US" sz="2400" dirty="0"/>
              <a:t>第２節　車輌等の作業基準</a:t>
            </a:r>
          </a:p>
        </p:txBody>
      </p:sp>
      <p:sp>
        <p:nvSpPr>
          <p:cNvPr id="3" name="コンテンツ プレースホルダー 2"/>
          <p:cNvSpPr>
            <a:spLocks noGrp="1"/>
          </p:cNvSpPr>
          <p:nvPr>
            <p:ph idx="1"/>
          </p:nvPr>
        </p:nvSpPr>
        <p:spPr>
          <a:xfrm>
            <a:off x="838200" y="1078302"/>
            <a:ext cx="10515600" cy="5098661"/>
          </a:xfrm>
        </p:spPr>
        <p:txBody>
          <a:bodyPr>
            <a:normAutofit lnSpcReduction="10000"/>
          </a:bodyPr>
          <a:lstStyle/>
          <a:p>
            <a:pPr marL="0" indent="0">
              <a:buNone/>
            </a:pPr>
            <a:r>
              <a:rPr kumimoji="1" lang="ja-JP" altLang="en-US" sz="2000" dirty="0"/>
              <a:t>　ここでは、一般的事項、貨物自動車、移動式クレーン、玉掛け、フォークリフト等、ドラグショベルについて、個々に規定されています。</a:t>
            </a:r>
            <a:endParaRPr kumimoji="1" lang="en-US" altLang="ja-JP" sz="2000" dirty="0"/>
          </a:p>
          <a:p>
            <a:pPr marL="0" indent="0">
              <a:buNone/>
            </a:pPr>
            <a:endParaRPr lang="en-US" altLang="ja-JP" sz="2000" dirty="0"/>
          </a:p>
          <a:p>
            <a:pPr marL="0" indent="0">
              <a:buNone/>
            </a:pPr>
            <a:r>
              <a:rPr kumimoji="1" lang="ja-JP" altLang="en-US" sz="2000" dirty="0">
                <a:solidFill>
                  <a:srgbClr val="FF0000"/>
                </a:solidFill>
              </a:rPr>
              <a:t>［修正ポイント］</a:t>
            </a:r>
            <a:endParaRPr kumimoji="1" lang="en-US" altLang="ja-JP" sz="2000" dirty="0">
              <a:solidFill>
                <a:srgbClr val="FF0000"/>
              </a:solidFill>
            </a:endParaRPr>
          </a:p>
          <a:p>
            <a:pPr marL="0" indent="0">
              <a:buNone/>
            </a:pPr>
            <a:r>
              <a:rPr lang="ja-JP" altLang="en-US" sz="2000" dirty="0">
                <a:solidFill>
                  <a:srgbClr val="FF0000"/>
                </a:solidFill>
              </a:rPr>
              <a:t>　移動式クレーン、フォークリフト、ドラグショベル等を使用していない場合は、関連項目を削除することができます。また、一般的事項の中でも、使用していないものについては、その文言を削除することができます。</a:t>
            </a:r>
            <a:endParaRPr lang="en-US" altLang="ja-JP" sz="2000" dirty="0">
              <a:solidFill>
                <a:srgbClr val="FF0000"/>
              </a:solidFill>
            </a:endParaRPr>
          </a:p>
          <a:p>
            <a:pPr marL="0" indent="0">
              <a:buNone/>
            </a:pPr>
            <a:endParaRPr kumimoji="1" lang="en-US" altLang="ja-JP" sz="2000" dirty="0">
              <a:solidFill>
                <a:schemeClr val="accent1"/>
              </a:solidFill>
            </a:endParaRPr>
          </a:p>
          <a:p>
            <a:pPr marL="0" indent="0">
              <a:buNone/>
            </a:pPr>
            <a:r>
              <a:rPr kumimoji="1" lang="ja-JP" altLang="en-US" sz="2400" dirty="0"/>
              <a:t>第３節　共通作業基準</a:t>
            </a:r>
            <a:endParaRPr kumimoji="1" lang="en-US" altLang="ja-JP" sz="2400" dirty="0"/>
          </a:p>
          <a:p>
            <a:pPr marL="0" indent="0">
              <a:buNone/>
            </a:pPr>
            <a:r>
              <a:rPr lang="ja-JP" altLang="en-US" sz="2000" dirty="0"/>
              <a:t>　ここでは、受入れ作業、保管作業、重量物取扱作業、高所作業、はい作業、高温環境下作業につき、具体的に規定されています。</a:t>
            </a:r>
            <a:endParaRPr lang="en-US" altLang="ja-JP" sz="2000" dirty="0"/>
          </a:p>
          <a:p>
            <a:pPr marL="0" indent="0">
              <a:buNone/>
            </a:pPr>
            <a:endParaRPr lang="en-US" altLang="ja-JP" sz="2000" dirty="0"/>
          </a:p>
          <a:p>
            <a:pPr marL="0" indent="0">
              <a:buNone/>
            </a:pPr>
            <a:r>
              <a:rPr kumimoji="1" lang="ja-JP" altLang="en-US" sz="2000" dirty="0">
                <a:solidFill>
                  <a:srgbClr val="FF0000"/>
                </a:solidFill>
              </a:rPr>
              <a:t>［修正ポイント］</a:t>
            </a:r>
            <a:endParaRPr kumimoji="1" lang="en-US" altLang="ja-JP" sz="2000" dirty="0">
              <a:solidFill>
                <a:srgbClr val="FF0000"/>
              </a:solidFill>
            </a:endParaRPr>
          </a:p>
          <a:p>
            <a:pPr marL="0" indent="0">
              <a:buNone/>
            </a:pPr>
            <a:r>
              <a:rPr lang="ja-JP" altLang="en-US" sz="2000" dirty="0">
                <a:solidFill>
                  <a:srgbClr val="FF0000"/>
                </a:solidFill>
              </a:rPr>
              <a:t>　自社で行っていない作業については削除することができますが、そのまま使える項目が多いと思います。自社で独自な規定がある場合はそれに合わせてください。（例：高所作業　２ｍ⇨１ｍ）</a:t>
            </a:r>
            <a:endParaRPr kumimoji="1" lang="ja-JP" altLang="en-US" sz="2000" dirty="0">
              <a:solidFill>
                <a:srgbClr val="FF0000"/>
              </a:solidFill>
            </a:endParaRPr>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17</a:t>
            </a:fld>
            <a:endParaRPr kumimoji="1" lang="ja-JP" altLang="en-US"/>
          </a:p>
        </p:txBody>
      </p:sp>
    </p:spTree>
    <p:extLst>
      <p:ext uri="{BB962C8B-B14F-4D97-AF65-F5344CB8AC3E}">
        <p14:creationId xmlns:p14="http://schemas.microsoft.com/office/powerpoint/2010/main" val="70705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64419"/>
            <a:ext cx="10515600" cy="609660"/>
          </a:xfrm>
        </p:spPr>
        <p:txBody>
          <a:bodyPr>
            <a:normAutofit/>
          </a:bodyPr>
          <a:lstStyle/>
          <a:p>
            <a:r>
              <a:rPr kumimoji="1" lang="ja-JP" altLang="en-US" sz="2400" dirty="0"/>
              <a:t>第４節　緊急事態への対応</a:t>
            </a:r>
          </a:p>
        </p:txBody>
      </p:sp>
      <p:sp>
        <p:nvSpPr>
          <p:cNvPr id="3" name="コンテンツ プレースホルダー 2"/>
          <p:cNvSpPr>
            <a:spLocks noGrp="1"/>
          </p:cNvSpPr>
          <p:nvPr>
            <p:ph idx="1"/>
          </p:nvPr>
        </p:nvSpPr>
        <p:spPr>
          <a:xfrm>
            <a:off x="779585" y="1549658"/>
            <a:ext cx="10515600" cy="3116127"/>
          </a:xfrm>
        </p:spPr>
        <p:txBody>
          <a:bodyPr>
            <a:normAutofit/>
          </a:bodyPr>
          <a:lstStyle/>
          <a:p>
            <a:pPr marL="0" indent="0">
              <a:buNone/>
            </a:pPr>
            <a:r>
              <a:rPr kumimoji="1" lang="ja-JP" altLang="en-US" sz="2000" dirty="0"/>
              <a:t>　ここでは、緊急事態対応マニュアル、教育訓練、緊急事態発生時の措置、事後処理について規定されています。</a:t>
            </a:r>
            <a:endParaRPr kumimoji="1" lang="en-US" altLang="ja-JP" sz="2000" dirty="0"/>
          </a:p>
          <a:p>
            <a:pPr marL="0" indent="0">
              <a:buNone/>
            </a:pPr>
            <a:endParaRPr lang="en-US" altLang="ja-JP" sz="2000" dirty="0"/>
          </a:p>
          <a:p>
            <a:pPr marL="0" indent="0">
              <a:buNone/>
            </a:pPr>
            <a:r>
              <a:rPr lang="ja-JP" altLang="en-US" sz="2000" dirty="0">
                <a:solidFill>
                  <a:srgbClr val="FF0000"/>
                </a:solidFill>
              </a:rPr>
              <a:t>［</a:t>
            </a:r>
            <a:r>
              <a:rPr kumimoji="1" lang="ja-JP" altLang="en-US" sz="2000" dirty="0">
                <a:solidFill>
                  <a:srgbClr val="FF0000"/>
                </a:solidFill>
              </a:rPr>
              <a:t>修正ポイント］</a:t>
            </a:r>
            <a:endParaRPr kumimoji="1" lang="en-US" altLang="ja-JP" sz="2000" dirty="0">
              <a:solidFill>
                <a:srgbClr val="FF0000"/>
              </a:solidFill>
            </a:endParaRPr>
          </a:p>
          <a:p>
            <a:pPr marL="0" indent="0">
              <a:buNone/>
            </a:pPr>
            <a:r>
              <a:rPr lang="ja-JP" altLang="en-US" sz="2000" dirty="0">
                <a:solidFill>
                  <a:srgbClr val="FF0000"/>
                </a:solidFill>
              </a:rPr>
              <a:t>　そのまま使える項目が多いと思います。ボイラー等自社で使用していない装置等の文言があれば、その文言を削除できます。</a:t>
            </a:r>
            <a:endParaRPr lang="en-US" altLang="ja-JP" sz="2000" dirty="0">
              <a:solidFill>
                <a:srgbClr val="FF0000"/>
              </a:solidFill>
            </a:endParaRPr>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18</a:t>
            </a:fld>
            <a:endParaRPr kumimoji="1" lang="ja-JP" altLang="en-US"/>
          </a:p>
        </p:txBody>
      </p:sp>
    </p:spTree>
    <p:extLst>
      <p:ext uri="{BB962C8B-B14F-4D97-AF65-F5344CB8AC3E}">
        <p14:creationId xmlns:p14="http://schemas.microsoft.com/office/powerpoint/2010/main" val="122761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第７章　収集運搬作業の安全衛生管理基準</a:t>
            </a:r>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sz="2400" dirty="0"/>
              <a:t>第１節　排出物の確認</a:t>
            </a:r>
            <a:endParaRPr kumimoji="1" lang="en-US" altLang="ja-JP" sz="2400" dirty="0"/>
          </a:p>
          <a:p>
            <a:pPr marL="0" indent="0">
              <a:buNone/>
            </a:pPr>
            <a:r>
              <a:rPr lang="ja-JP" altLang="en-US" sz="2000" dirty="0"/>
              <a:t>　ここでは、排出物の確認について規定されています。</a:t>
            </a:r>
            <a:endParaRPr lang="en-US" altLang="ja-JP" sz="2000" dirty="0"/>
          </a:p>
          <a:p>
            <a:pPr marL="0" indent="0">
              <a:buNone/>
            </a:pPr>
            <a:endParaRPr kumimoji="1" lang="en-US" altLang="ja-JP" sz="2000" dirty="0"/>
          </a:p>
          <a:p>
            <a:pPr marL="0" indent="0">
              <a:buNone/>
            </a:pPr>
            <a:r>
              <a:rPr lang="ja-JP" altLang="en-US" sz="2000" dirty="0">
                <a:solidFill>
                  <a:srgbClr val="FF0000"/>
                </a:solidFill>
              </a:rPr>
              <a:t>［修正ポイント］</a:t>
            </a:r>
            <a:endParaRPr lang="en-US" altLang="ja-JP" sz="2000" dirty="0">
              <a:solidFill>
                <a:srgbClr val="FF0000"/>
              </a:solidFill>
            </a:endParaRPr>
          </a:p>
          <a:p>
            <a:pPr marL="0" indent="0">
              <a:buNone/>
            </a:pPr>
            <a:r>
              <a:rPr kumimoji="1" lang="ja-JP" altLang="en-US" sz="2000" dirty="0">
                <a:solidFill>
                  <a:srgbClr val="FF0000"/>
                </a:solidFill>
              </a:rPr>
              <a:t>　そのまま使えると思いますが、各社で独自の決めがある場合は修正してください。</a:t>
            </a:r>
            <a:endParaRPr kumimoji="1" lang="en-US" altLang="ja-JP" sz="2000" dirty="0">
              <a:solidFill>
                <a:srgbClr val="FF0000"/>
              </a:solidFill>
            </a:endParaRPr>
          </a:p>
          <a:p>
            <a:pPr marL="0" indent="0">
              <a:buNone/>
            </a:pPr>
            <a:endParaRPr lang="en-US" altLang="ja-JP" sz="2000" dirty="0"/>
          </a:p>
          <a:p>
            <a:pPr marL="0" indent="0">
              <a:buNone/>
            </a:pPr>
            <a:r>
              <a:rPr kumimoji="1" lang="ja-JP" altLang="en-US" sz="2400" dirty="0"/>
              <a:t>第２節　収集運搬車両等の作業基準</a:t>
            </a:r>
            <a:endParaRPr kumimoji="1" lang="en-US" altLang="ja-JP" sz="2400" dirty="0"/>
          </a:p>
          <a:p>
            <a:pPr marL="0" indent="0">
              <a:buNone/>
            </a:pPr>
            <a:r>
              <a:rPr lang="ja-JP" altLang="en-US" sz="2000" dirty="0"/>
              <a:t>　ここでは、一般的事項、排出元での作業、最終処分場での作業が規定されています。</a:t>
            </a:r>
            <a:endParaRPr lang="en-US" altLang="ja-JP" sz="2000" dirty="0"/>
          </a:p>
          <a:p>
            <a:pPr marL="0" indent="0">
              <a:buNone/>
            </a:pPr>
            <a:endParaRPr lang="en-US" altLang="ja-JP" sz="2000" dirty="0"/>
          </a:p>
          <a:p>
            <a:pPr marL="0" indent="0">
              <a:buNone/>
            </a:pPr>
            <a:r>
              <a:rPr kumimoji="1" lang="ja-JP" altLang="en-US" sz="2000" dirty="0">
                <a:solidFill>
                  <a:srgbClr val="FF0000"/>
                </a:solidFill>
              </a:rPr>
              <a:t>［修正ポイント］</a:t>
            </a:r>
            <a:endParaRPr kumimoji="1" lang="en-US" altLang="ja-JP" sz="2000" dirty="0">
              <a:solidFill>
                <a:srgbClr val="FF0000"/>
              </a:solidFill>
            </a:endParaRPr>
          </a:p>
          <a:p>
            <a:pPr marL="0" indent="0">
              <a:buNone/>
            </a:pPr>
            <a:r>
              <a:rPr lang="ja-JP" altLang="en-US" sz="2000" dirty="0">
                <a:solidFill>
                  <a:srgbClr val="FF0000"/>
                </a:solidFill>
              </a:rPr>
              <a:t>　特別管理産業廃棄物を扱っていない場合等については、その項目は省略することができます。</a:t>
            </a:r>
            <a:endParaRPr kumimoji="1" lang="ja-JP" altLang="en-US" sz="2000" dirty="0">
              <a:solidFill>
                <a:srgbClr val="FF0000"/>
              </a:solidFill>
            </a:endParaRPr>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19</a:t>
            </a:fld>
            <a:endParaRPr kumimoji="1" lang="ja-JP" altLang="en-US"/>
          </a:p>
        </p:txBody>
      </p:sp>
    </p:spTree>
    <p:extLst>
      <p:ext uri="{BB962C8B-B14F-4D97-AF65-F5344CB8AC3E}">
        <p14:creationId xmlns:p14="http://schemas.microsoft.com/office/powerpoint/2010/main" val="350482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ソフトの立上げ</a:t>
            </a:r>
            <a:endParaRPr kumimoji="1" lang="ja-JP" altLang="en-US" sz="3600"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a:t>パソコンの立ち上げ⇨インターネットに接続</a:t>
            </a:r>
            <a:endParaRPr kumimoji="1" lang="en-US" altLang="ja-JP" dirty="0"/>
          </a:p>
          <a:p>
            <a:pPr marL="514350" indent="-514350">
              <a:buFont typeface="+mj-lt"/>
              <a:buAutoNum type="arabicPeriod"/>
            </a:pPr>
            <a:r>
              <a:rPr kumimoji="1" lang="ja-JP" altLang="en-US" dirty="0"/>
              <a:t>「全国産業資源循環連合会ホームページ」に移動</a:t>
            </a:r>
            <a:endParaRPr kumimoji="1" lang="en-US" altLang="ja-JP" dirty="0"/>
          </a:p>
          <a:p>
            <a:pPr marL="514350" indent="-514350">
              <a:buFont typeface="+mj-lt"/>
              <a:buAutoNum type="arabicPeriod"/>
            </a:pPr>
            <a:r>
              <a:rPr lang="ja-JP" altLang="en-US" dirty="0"/>
              <a:t>画面下方「処理企業の方へ」⇨「安全衛生」を選択</a:t>
            </a:r>
            <a:endParaRPr lang="en-US" altLang="ja-JP" dirty="0"/>
          </a:p>
          <a:p>
            <a:pPr marL="514350" indent="-514350">
              <a:buFont typeface="+mj-lt"/>
              <a:buAutoNum type="arabicPeriod"/>
            </a:pPr>
            <a:r>
              <a:rPr kumimoji="1" lang="ja-JP" altLang="en-US" dirty="0"/>
              <a:t>画面中程「安全衛生規程作成支援ツール」を選択</a:t>
            </a:r>
            <a:endParaRPr kumimoji="1" lang="en-US" altLang="ja-JP" dirty="0"/>
          </a:p>
          <a:p>
            <a:pPr marL="514350" indent="-514350">
              <a:buFont typeface="+mj-lt"/>
              <a:buAutoNum type="arabicPeriod"/>
            </a:pPr>
            <a:r>
              <a:rPr lang="ja-JP" altLang="en-US" dirty="0"/>
              <a:t>「安全衛生規程作成支援ツール」への入力</a:t>
            </a:r>
            <a:endParaRPr lang="en-US" altLang="ja-JP" dirty="0"/>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2</a:t>
            </a:fld>
            <a:endParaRPr kumimoji="1" lang="ja-JP" altLang="en-US"/>
          </a:p>
        </p:txBody>
      </p:sp>
    </p:spTree>
    <p:extLst>
      <p:ext uri="{BB962C8B-B14F-4D97-AF65-F5344CB8AC3E}">
        <p14:creationId xmlns:p14="http://schemas.microsoft.com/office/powerpoint/2010/main" val="460932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4753" y="599587"/>
            <a:ext cx="10515600" cy="626913"/>
          </a:xfrm>
        </p:spPr>
        <p:txBody>
          <a:bodyPr>
            <a:normAutofit/>
          </a:bodyPr>
          <a:lstStyle/>
          <a:p>
            <a:r>
              <a:rPr kumimoji="1" lang="ja-JP" altLang="en-US" sz="2400" dirty="0"/>
              <a:t>第３節　収集運搬車別作業</a:t>
            </a:r>
          </a:p>
        </p:txBody>
      </p:sp>
      <p:sp>
        <p:nvSpPr>
          <p:cNvPr id="3" name="コンテンツ プレースホルダー 2"/>
          <p:cNvSpPr>
            <a:spLocks noGrp="1"/>
          </p:cNvSpPr>
          <p:nvPr>
            <p:ph idx="1"/>
          </p:nvPr>
        </p:nvSpPr>
        <p:spPr>
          <a:xfrm>
            <a:off x="814754" y="1531299"/>
            <a:ext cx="10515600" cy="3239993"/>
          </a:xfrm>
        </p:spPr>
        <p:txBody>
          <a:bodyPr>
            <a:normAutofit/>
          </a:bodyPr>
          <a:lstStyle/>
          <a:p>
            <a:pPr marL="0" indent="0">
              <a:buNone/>
            </a:pPr>
            <a:r>
              <a:rPr kumimoji="1" lang="ja-JP" altLang="en-US" sz="2000" dirty="0"/>
              <a:t>　ここでは、パッカー車、バキューム車、脱着式コンテナ車、走行運搬作業について規定されています。</a:t>
            </a:r>
            <a:endParaRPr kumimoji="1" lang="en-US" altLang="ja-JP" sz="2000" dirty="0"/>
          </a:p>
          <a:p>
            <a:pPr marL="0" indent="0">
              <a:buNone/>
            </a:pPr>
            <a:endParaRPr lang="en-US" altLang="ja-JP" sz="2000" dirty="0"/>
          </a:p>
          <a:p>
            <a:pPr marL="0" indent="0">
              <a:buNone/>
            </a:pPr>
            <a:r>
              <a:rPr kumimoji="1" lang="ja-JP" altLang="en-US" sz="2000" dirty="0">
                <a:solidFill>
                  <a:srgbClr val="FF0000"/>
                </a:solidFill>
              </a:rPr>
              <a:t>［修正ポイント］</a:t>
            </a:r>
            <a:endParaRPr kumimoji="1" lang="en-US" altLang="ja-JP" sz="2000" dirty="0">
              <a:solidFill>
                <a:srgbClr val="FF0000"/>
              </a:solidFill>
            </a:endParaRPr>
          </a:p>
          <a:p>
            <a:pPr marL="0" indent="0">
              <a:buNone/>
            </a:pPr>
            <a:r>
              <a:rPr lang="ja-JP" altLang="en-US" sz="2000" dirty="0">
                <a:solidFill>
                  <a:srgbClr val="FF0000"/>
                </a:solidFill>
              </a:rPr>
              <a:t>　走行運搬作業については、そのまま使用することができると思います。自社にない種類の車輌については、その項を削除することができます。</a:t>
            </a:r>
            <a:endParaRPr kumimoji="1" lang="ja-JP" altLang="en-US" sz="2000" dirty="0">
              <a:solidFill>
                <a:srgbClr val="FF0000"/>
              </a:solidFill>
            </a:endParaRPr>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20</a:t>
            </a:fld>
            <a:endParaRPr kumimoji="1" lang="ja-JP" altLang="en-US"/>
          </a:p>
        </p:txBody>
      </p:sp>
    </p:spTree>
    <p:extLst>
      <p:ext uri="{BB962C8B-B14F-4D97-AF65-F5344CB8AC3E}">
        <p14:creationId xmlns:p14="http://schemas.microsoft.com/office/powerpoint/2010/main" val="194736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854015"/>
            <a:ext cx="10515600" cy="5322948"/>
          </a:xfrm>
        </p:spPr>
        <p:txBody>
          <a:bodyPr/>
          <a:lstStyle/>
          <a:p>
            <a:pPr marL="0" indent="0">
              <a:buNone/>
            </a:pPr>
            <a:r>
              <a:rPr kumimoji="1" lang="ja-JP" altLang="en-US" sz="2000" dirty="0"/>
              <a:t>　以上でツールを使用した収集運搬業安全衛生規程作成の講習は終わりです。</a:t>
            </a:r>
            <a:endParaRPr kumimoji="1" lang="en-US" altLang="ja-JP" sz="2000" dirty="0"/>
          </a:p>
          <a:p>
            <a:pPr marL="0" indent="0">
              <a:buNone/>
            </a:pPr>
            <a:endParaRPr lang="en-US" altLang="ja-JP" sz="2000" dirty="0"/>
          </a:p>
          <a:p>
            <a:pPr marL="0" indent="0">
              <a:buNone/>
            </a:pPr>
            <a:r>
              <a:rPr kumimoji="1" lang="ja-JP" altLang="en-US" sz="2000" dirty="0"/>
              <a:t>　現在の安全衛生規程作成ツールを使用し、初めて安全衛生規程を作成することを想定し、講習会を開催しました。</a:t>
            </a:r>
            <a:endParaRPr kumimoji="1" lang="en-US" altLang="ja-JP" sz="2000" dirty="0"/>
          </a:p>
          <a:p>
            <a:pPr marL="0" indent="0">
              <a:buNone/>
            </a:pPr>
            <a:r>
              <a:rPr lang="ja-JP" altLang="en-US" sz="2000" dirty="0"/>
              <a:t>　安全衛生に係る法律も素人にとっては複雑で、安全衛生の根幹となる安全衛生規程を作ることは極めて困難でした。</a:t>
            </a:r>
            <a:endParaRPr kumimoji="1" lang="en-US" altLang="ja-JP" sz="2000" dirty="0"/>
          </a:p>
          <a:p>
            <a:pPr marL="0" indent="0">
              <a:buNone/>
            </a:pPr>
            <a:r>
              <a:rPr lang="ja-JP" altLang="en-US" sz="2000" dirty="0"/>
              <a:t>　まだまだ完璧な安全衛生規程とはいかないかもしれませんが、このツールを使うことで、かなりの分野をカバーできると思います。</a:t>
            </a:r>
            <a:endParaRPr lang="en-US" altLang="ja-JP" sz="2000" dirty="0"/>
          </a:p>
          <a:p>
            <a:pPr marL="0" indent="0">
              <a:buNone/>
            </a:pPr>
            <a:r>
              <a:rPr kumimoji="1" lang="ja-JP" altLang="en-US" sz="2000" dirty="0"/>
              <a:t>　皆さんに使用していただくことで、さらなるバージョンアップも可能になります。</a:t>
            </a:r>
            <a:endParaRPr kumimoji="1" lang="en-US" altLang="ja-JP" sz="2000" dirty="0"/>
          </a:p>
          <a:p>
            <a:pPr marL="0" indent="0">
              <a:buNone/>
            </a:pPr>
            <a:r>
              <a:rPr lang="ja-JP" altLang="en-US" sz="2000" dirty="0"/>
              <a:t>　知り合いの事業者で、まだ規定を作成していない方がおられたら、皆さんが先生となって、規程作成のお手伝いをしてあげてください。</a:t>
            </a:r>
            <a:endParaRPr lang="en-US" altLang="ja-JP" sz="2000" dirty="0"/>
          </a:p>
          <a:p>
            <a:pPr marL="0" indent="0">
              <a:buNone/>
            </a:pPr>
            <a:endParaRPr lang="en-US" altLang="ja-JP" sz="2000" dirty="0"/>
          </a:p>
          <a:p>
            <a:pPr marL="0" indent="0">
              <a:buNone/>
            </a:pPr>
            <a:r>
              <a:rPr lang="ja-JP" altLang="en-US" sz="2000" dirty="0"/>
              <a:t>　ご清聴ありがとうございました。</a:t>
            </a:r>
            <a:endParaRPr lang="en-US" altLang="ja-JP" sz="2000" dirty="0"/>
          </a:p>
          <a:p>
            <a:pPr marL="0"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fld id="{10098D4C-0670-4174-9E91-1B77C7D2CAB3}" type="slidenum">
              <a:rPr kumimoji="1" lang="ja-JP" altLang="en-US" smtClean="0"/>
              <a:t>21</a:t>
            </a:fld>
            <a:endParaRPr kumimoji="1" lang="ja-JP" altLang="en-US"/>
          </a:p>
        </p:txBody>
      </p:sp>
    </p:spTree>
    <p:extLst>
      <p:ext uri="{BB962C8B-B14F-4D97-AF65-F5344CB8AC3E}">
        <p14:creationId xmlns:p14="http://schemas.microsoft.com/office/powerpoint/2010/main" val="785154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正方形/長方形 3">
            <a:extLst>
              <a:ext uri="{FF2B5EF4-FFF2-40B4-BE49-F238E27FC236}">
                <a16:creationId xmlns:a16="http://schemas.microsoft.com/office/drawing/2014/main" id="{AB7DDEAF-CC45-4CA0-4C76-F413F44AC29E}"/>
              </a:ext>
            </a:extLst>
          </p:cNvPr>
          <p:cNvSpPr>
            <a:spLocks noChangeArrowheads="1"/>
          </p:cNvSpPr>
          <p:nvPr/>
        </p:nvSpPr>
        <p:spPr bwMode="auto">
          <a:xfrm>
            <a:off x="2216150" y="315913"/>
            <a:ext cx="80563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dirty="0">
                <a:latin typeface="Times New Roman" panose="02020603050405020304" pitchFamily="18" charset="0"/>
                <a:ea typeface="ＭＳ Ｐゴシック" panose="020B0600070205080204" pitchFamily="50" charset="-128"/>
              </a:rPr>
              <a:t>公益社団法人全国産業資源循環連合会</a:t>
            </a:r>
            <a:endParaRPr lang="en-US" altLang="ja-JP" sz="2000" dirty="0">
              <a:latin typeface="Times New Roman" panose="02020603050405020304" pitchFamily="18" charset="0"/>
              <a:ea typeface="ＭＳ Ｐゴシック" panose="020B0600070205080204" pitchFamily="50" charset="-128"/>
            </a:endParaRPr>
          </a:p>
          <a:p>
            <a:pPr algn="ctr" eaLnBrk="1" hangingPunct="1">
              <a:lnSpc>
                <a:spcPct val="100000"/>
              </a:lnSpc>
              <a:spcBef>
                <a:spcPct val="0"/>
              </a:spcBef>
              <a:buFontTx/>
              <a:buNone/>
            </a:pPr>
            <a:r>
              <a:rPr lang="ja-JP" altLang="en-US" sz="2000" dirty="0">
                <a:latin typeface="Times New Roman" panose="02020603050405020304" pitchFamily="18" charset="0"/>
                <a:ea typeface="ＭＳ Ｐゴシック" panose="020B0600070205080204" pitchFamily="50" charset="-128"/>
              </a:rPr>
              <a:t>第３次労働災害防止計画を推進するための労働安全衛生標語 入賞作品</a:t>
            </a:r>
          </a:p>
        </p:txBody>
      </p:sp>
      <p:sp>
        <p:nvSpPr>
          <p:cNvPr id="6" name="テキスト ボックス 5">
            <a:extLst>
              <a:ext uri="{FF2B5EF4-FFF2-40B4-BE49-F238E27FC236}">
                <a16:creationId xmlns:a16="http://schemas.microsoft.com/office/drawing/2014/main" id="{29DAC637-5949-B983-7E7D-E2D93A5484EE}"/>
              </a:ext>
            </a:extLst>
          </p:cNvPr>
          <p:cNvSpPr txBox="1"/>
          <p:nvPr/>
        </p:nvSpPr>
        <p:spPr>
          <a:xfrm>
            <a:off x="2674938" y="2341564"/>
            <a:ext cx="7212012" cy="1292225"/>
          </a:xfrm>
          <a:prstGeom prst="rect">
            <a:avLst/>
          </a:prstGeom>
          <a:noFill/>
          <a:ln>
            <a:solidFill>
              <a:schemeClr val="accent6">
                <a:lumMod val="75000"/>
              </a:schemeClr>
            </a:solidFill>
          </a:ln>
        </p:spPr>
        <p:txBody>
          <a:bodyPr>
            <a:spAutoFit/>
          </a:bodyPr>
          <a:lstStyle/>
          <a:p>
            <a:pPr>
              <a:defRPr/>
            </a:pPr>
            <a:endParaRPr lang="en-US" altLang="ja-JP" dirty="0">
              <a:ea typeface="ＭＳ Ｐゴシック" charset="-128"/>
            </a:endParaRPr>
          </a:p>
          <a:p>
            <a:pPr algn="ctr">
              <a:defRPr/>
            </a:pPr>
            <a:r>
              <a:rPr lang="ja-JP" altLang="en-US" sz="2000" dirty="0">
                <a:ea typeface="ＭＳ Ｐゴシック" charset="-128"/>
              </a:rPr>
              <a:t>一人一人が安全に気を付けて、共に目指そうゼロ労災</a:t>
            </a:r>
          </a:p>
          <a:p>
            <a:pPr>
              <a:defRPr/>
            </a:pPr>
            <a:endParaRPr lang="ja-JP" altLang="en-US" sz="2000" dirty="0">
              <a:ea typeface="ＭＳ Ｐゴシック" charset="-128"/>
            </a:endParaRPr>
          </a:p>
          <a:p>
            <a:pPr algn="ctr">
              <a:defRPr/>
            </a:pPr>
            <a:r>
              <a:rPr lang="ja-JP" altLang="en-US" sz="2000" dirty="0">
                <a:ea typeface="ＭＳ Ｐゴシック" charset="-128"/>
              </a:rPr>
              <a:t>無災害　会社も社会も　好循環</a:t>
            </a:r>
          </a:p>
        </p:txBody>
      </p:sp>
      <p:sp>
        <p:nvSpPr>
          <p:cNvPr id="7" name="テキスト ボックス 6">
            <a:extLst>
              <a:ext uri="{FF2B5EF4-FFF2-40B4-BE49-F238E27FC236}">
                <a16:creationId xmlns:a16="http://schemas.microsoft.com/office/drawing/2014/main" id="{4E394B20-DE1E-4F7D-B9C4-D659CA9F5E1E}"/>
              </a:ext>
            </a:extLst>
          </p:cNvPr>
          <p:cNvSpPr txBox="1"/>
          <p:nvPr/>
        </p:nvSpPr>
        <p:spPr>
          <a:xfrm>
            <a:off x="2674938" y="4065589"/>
            <a:ext cx="7224712" cy="1908175"/>
          </a:xfrm>
          <a:prstGeom prst="rect">
            <a:avLst/>
          </a:prstGeom>
          <a:noFill/>
          <a:ln>
            <a:solidFill>
              <a:schemeClr val="accent6">
                <a:lumMod val="75000"/>
              </a:schemeClr>
            </a:solidFill>
          </a:ln>
        </p:spPr>
        <p:txBody>
          <a:bodyPr>
            <a:spAutoFit/>
          </a:bodyPr>
          <a:lstStyle/>
          <a:p>
            <a:pPr>
              <a:defRPr/>
            </a:pPr>
            <a:endParaRPr lang="en-US" altLang="ja-JP" dirty="0">
              <a:ea typeface="ＭＳ Ｐゴシック" charset="-128"/>
            </a:endParaRPr>
          </a:p>
          <a:p>
            <a:pPr algn="ctr">
              <a:defRPr/>
            </a:pPr>
            <a:r>
              <a:rPr lang="ja-JP" altLang="en-US" sz="2000" dirty="0">
                <a:ea typeface="ＭＳ Ｐゴシック" charset="-128"/>
              </a:rPr>
              <a:t>トップが率先みんなの創意　つみ取ろう職場の危険</a:t>
            </a:r>
          </a:p>
          <a:p>
            <a:pPr algn="ctr">
              <a:defRPr/>
            </a:pPr>
            <a:endParaRPr lang="ja-JP" altLang="en-US" sz="2000" dirty="0">
              <a:ea typeface="ＭＳ Ｐゴシック" charset="-128"/>
            </a:endParaRPr>
          </a:p>
          <a:p>
            <a:pPr algn="ctr">
              <a:defRPr/>
            </a:pPr>
            <a:r>
              <a:rPr lang="ja-JP" altLang="en-US" sz="2000" dirty="0">
                <a:ea typeface="ＭＳ Ｐゴシック" charset="-128"/>
              </a:rPr>
              <a:t>気持ちよい仕事は社員の笑顔から</a:t>
            </a:r>
            <a:endParaRPr lang="en-US" altLang="ja-JP" sz="2000" dirty="0">
              <a:ea typeface="ＭＳ Ｐゴシック" charset="-128"/>
            </a:endParaRPr>
          </a:p>
          <a:p>
            <a:pPr algn="ctr">
              <a:defRPr/>
            </a:pPr>
            <a:endParaRPr lang="ja-JP" altLang="en-US" sz="2000" dirty="0">
              <a:ea typeface="ＭＳ Ｐゴシック" charset="-128"/>
            </a:endParaRPr>
          </a:p>
          <a:p>
            <a:pPr algn="ctr">
              <a:defRPr/>
            </a:pPr>
            <a:r>
              <a:rPr lang="ja-JP" altLang="en-US" sz="2000" dirty="0">
                <a:ea typeface="ＭＳ Ｐゴシック" charset="-128"/>
              </a:rPr>
              <a:t>トップダウンで事故ダウン！</a:t>
            </a:r>
          </a:p>
        </p:txBody>
      </p:sp>
      <p:sp>
        <p:nvSpPr>
          <p:cNvPr id="9" name="テキスト ボックス 8">
            <a:extLst>
              <a:ext uri="{FF2B5EF4-FFF2-40B4-BE49-F238E27FC236}">
                <a16:creationId xmlns:a16="http://schemas.microsoft.com/office/drawing/2014/main" id="{87B940DB-8422-E7E1-85B9-E0B65C19CCE9}"/>
              </a:ext>
            </a:extLst>
          </p:cNvPr>
          <p:cNvSpPr txBox="1"/>
          <p:nvPr/>
        </p:nvSpPr>
        <p:spPr>
          <a:xfrm>
            <a:off x="2674938" y="1270001"/>
            <a:ext cx="7212012" cy="677863"/>
          </a:xfrm>
          <a:prstGeom prst="rect">
            <a:avLst/>
          </a:prstGeom>
          <a:noFill/>
          <a:ln>
            <a:solidFill>
              <a:schemeClr val="accent6">
                <a:lumMod val="75000"/>
              </a:schemeClr>
            </a:solidFill>
          </a:ln>
        </p:spPr>
        <p:txBody>
          <a:bodyPr>
            <a:spAutoFit/>
          </a:bodyPr>
          <a:lstStyle/>
          <a:p>
            <a:pPr>
              <a:defRPr/>
            </a:pPr>
            <a:endParaRPr lang="en-US" altLang="ja-JP" dirty="0">
              <a:solidFill>
                <a:prstClr val="black"/>
              </a:solidFill>
              <a:ea typeface="ＭＳ Ｐゴシック" charset="-128"/>
            </a:endParaRPr>
          </a:p>
          <a:p>
            <a:pPr algn="ctr">
              <a:defRPr/>
            </a:pPr>
            <a:r>
              <a:rPr lang="ja-JP" altLang="en-US" sz="2000" dirty="0">
                <a:solidFill>
                  <a:prstClr val="black"/>
                </a:solidFill>
                <a:ea typeface="ＭＳ Ｐゴシック" charset="-128"/>
              </a:rPr>
              <a:t>労働災害ゼロ目指し　まずはトップのキックオフ</a:t>
            </a:r>
            <a:endParaRPr lang="en-US" altLang="ja-JP" sz="2000" dirty="0">
              <a:solidFill>
                <a:prstClr val="black"/>
              </a:solidFill>
              <a:ea typeface="ＭＳ Ｐゴシック" charset="-128"/>
            </a:endParaRPr>
          </a:p>
        </p:txBody>
      </p:sp>
      <p:sp>
        <p:nvSpPr>
          <p:cNvPr id="38918" name="テキスト ボックス 9">
            <a:extLst>
              <a:ext uri="{FF2B5EF4-FFF2-40B4-BE49-F238E27FC236}">
                <a16:creationId xmlns:a16="http://schemas.microsoft.com/office/drawing/2014/main" id="{C6F65D8E-3B49-0686-27AE-D7FEFCD5F5B9}"/>
              </a:ext>
            </a:extLst>
          </p:cNvPr>
          <p:cNvSpPr txBox="1">
            <a:spLocks noChangeArrowheads="1"/>
          </p:cNvSpPr>
          <p:nvPr/>
        </p:nvSpPr>
        <p:spPr bwMode="auto">
          <a:xfrm>
            <a:off x="5010150" y="1069975"/>
            <a:ext cx="2332038"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a:latin typeface="Times New Roman" panose="02020603050405020304" pitchFamily="18" charset="0"/>
                <a:ea typeface="ＭＳ Ｐゴシック" panose="020B0600070205080204" pitchFamily="50" charset="-128"/>
              </a:rPr>
              <a:t>安全衛生委員長賞</a:t>
            </a:r>
          </a:p>
        </p:txBody>
      </p:sp>
      <p:sp>
        <p:nvSpPr>
          <p:cNvPr id="38919" name="テキスト ボックス 10">
            <a:extLst>
              <a:ext uri="{FF2B5EF4-FFF2-40B4-BE49-F238E27FC236}">
                <a16:creationId xmlns:a16="http://schemas.microsoft.com/office/drawing/2014/main" id="{B39F5100-D415-FA38-E3D4-3ADB9E996426}"/>
              </a:ext>
            </a:extLst>
          </p:cNvPr>
          <p:cNvSpPr txBox="1">
            <a:spLocks noChangeArrowheads="1"/>
          </p:cNvSpPr>
          <p:nvPr/>
        </p:nvSpPr>
        <p:spPr bwMode="auto">
          <a:xfrm>
            <a:off x="5072063" y="2157413"/>
            <a:ext cx="2203450"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a:latin typeface="Times New Roman" panose="02020603050405020304" pitchFamily="18" charset="0"/>
                <a:ea typeface="ＭＳ Ｐゴシック" panose="020B0600070205080204" pitchFamily="50" charset="-128"/>
              </a:rPr>
              <a:t>優秀賞</a:t>
            </a:r>
          </a:p>
        </p:txBody>
      </p:sp>
      <p:sp>
        <p:nvSpPr>
          <p:cNvPr id="38920" name="テキスト ボックス 11">
            <a:extLst>
              <a:ext uri="{FF2B5EF4-FFF2-40B4-BE49-F238E27FC236}">
                <a16:creationId xmlns:a16="http://schemas.microsoft.com/office/drawing/2014/main" id="{AA537685-564A-F2B5-555A-FEEDDDAFFC0C}"/>
              </a:ext>
            </a:extLst>
          </p:cNvPr>
          <p:cNvSpPr txBox="1">
            <a:spLocks noChangeArrowheads="1"/>
          </p:cNvSpPr>
          <p:nvPr/>
        </p:nvSpPr>
        <p:spPr bwMode="auto">
          <a:xfrm>
            <a:off x="5103813" y="3875088"/>
            <a:ext cx="2203450"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a:latin typeface="Times New Roman" panose="02020603050405020304" pitchFamily="18" charset="0"/>
                <a:ea typeface="ＭＳ Ｐゴシック" panose="020B0600070205080204" pitchFamily="50" charset="-128"/>
              </a:rPr>
              <a:t>佳作</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8161867" cy="5492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全国産業資源循環連合会ホームページ</a:t>
            </a:r>
          </a:p>
          <a:p>
            <a:pPr fontAlgn="auto">
              <a:spcBef>
                <a:spcPts val="0"/>
              </a:spcBef>
              <a:spcAft>
                <a:spcPts val="0"/>
              </a:spcAft>
              <a:defRPr/>
            </a:pPr>
            <a:r>
              <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(http</a:t>
            </a:r>
            <a:r>
              <a:rPr lang="ja-JP" altLang="en-US" u="sng" dirty="0" err="1">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ｓ</a:t>
            </a:r>
            <a:r>
              <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://www.zensanpairen.or.jp/</a:t>
            </a: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a:t>
            </a:r>
            <a:endPar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lstStyle/>
          <a:p>
            <a:fld id="{10098D4C-0670-4174-9E91-1B77C7D2CAB3}" type="slidenum">
              <a:rPr kumimoji="1" lang="ja-JP" altLang="en-US" smtClean="0"/>
              <a:t>3</a:t>
            </a:fld>
            <a:endParaRPr kumimoji="1" lang="ja-JP" alt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91" y="684828"/>
            <a:ext cx="9770729" cy="617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6096000" y="1078236"/>
            <a:ext cx="935819" cy="2879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角丸四角形吹き出し 9"/>
          <p:cNvSpPr/>
          <p:nvPr/>
        </p:nvSpPr>
        <p:spPr>
          <a:xfrm>
            <a:off x="4983005" y="1933301"/>
            <a:ext cx="5178251" cy="395288"/>
          </a:xfrm>
          <a:prstGeom prst="wedgeRoundRectCallout">
            <a:avLst>
              <a:gd name="adj1" fmla="val -21347"/>
              <a:gd name="adj2" fmla="val -178335"/>
              <a:gd name="adj3" fmla="val 16667"/>
            </a:avLst>
          </a:prstGeom>
          <a:solidFill>
            <a:srgbClr val="7CCA62"/>
          </a:solidFill>
          <a:ln w="3175" cap="flat" cmpd="sng" algn="ctr">
            <a:noFill/>
            <a:prstDash val="solid"/>
          </a:ln>
          <a:effectLst/>
        </p:spPr>
        <p:txBody>
          <a:bodyPr anchor="ctr"/>
          <a:lstStyle/>
          <a:p>
            <a:pPr marL="342900" marR="0" lvl="0" indent="-342900" defTabSz="914400" eaLnBrk="1" fontAlgn="auto" latinLnBrk="0" hangingPunct="1">
              <a:lnSpc>
                <a:spcPct val="100000"/>
              </a:lnSpc>
              <a:spcBef>
                <a:spcPts val="0"/>
              </a:spcBef>
              <a:spcAft>
                <a:spcPts val="0"/>
              </a:spcAft>
              <a:buClrTx/>
              <a:buSzTx/>
              <a:buFont typeface="+mj-ea"/>
              <a:buAutoNum type="circleNumDbPlain"/>
              <a:tabLst/>
              <a:defRPr/>
            </a:pPr>
            <a:r>
              <a:rPr kumimoji="0" lang="ja-JP" altLang="en-US" sz="2400" b="0" i="0" u="none" strike="noStrike" kern="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「処理企業の方へ」に矢印を重ねる</a:t>
            </a:r>
          </a:p>
        </p:txBody>
      </p:sp>
    </p:spTree>
    <p:extLst>
      <p:ext uri="{BB962C8B-B14F-4D97-AF65-F5344CB8AC3E}">
        <p14:creationId xmlns:p14="http://schemas.microsoft.com/office/powerpoint/2010/main" val="10240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8161867" cy="5492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全国産業資源循環連合会ホームページ</a:t>
            </a:r>
          </a:p>
          <a:p>
            <a:pPr fontAlgn="auto">
              <a:spcBef>
                <a:spcPts val="0"/>
              </a:spcBef>
              <a:spcAft>
                <a:spcPts val="0"/>
              </a:spcAft>
              <a:defRPr/>
            </a:pPr>
            <a:r>
              <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(http</a:t>
            </a:r>
            <a:r>
              <a:rPr lang="ja-JP" altLang="en-US" u="sng" dirty="0" err="1">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ｓ</a:t>
            </a:r>
            <a:r>
              <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://www.zensanpairen.or.jp/</a:t>
            </a: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a:t>
            </a:r>
            <a:endPar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lstStyle/>
          <a:p>
            <a:fld id="{10098D4C-0670-4174-9E91-1B77C7D2CAB3}" type="slidenum">
              <a:rPr kumimoji="1" lang="ja-JP" altLang="en-US" smtClean="0"/>
              <a:t>4</a:t>
            </a:fld>
            <a:endParaRPr kumimoji="1" lang="ja-JP" alt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416" y="679938"/>
            <a:ext cx="9847384" cy="617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6049108" y="4509120"/>
            <a:ext cx="741165"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角丸四角形吹き出し 10"/>
          <p:cNvSpPr/>
          <p:nvPr/>
        </p:nvSpPr>
        <p:spPr>
          <a:xfrm>
            <a:off x="7139281" y="4221845"/>
            <a:ext cx="3351212" cy="395287"/>
          </a:xfrm>
          <a:prstGeom prst="wedgeRoundRectCallout">
            <a:avLst>
              <a:gd name="adj1" fmla="val -61376"/>
              <a:gd name="adj2" fmla="val 56087"/>
              <a:gd name="adj3" fmla="val 16667"/>
            </a:avLst>
          </a:prstGeom>
          <a:solidFill>
            <a:srgbClr val="7CCA62"/>
          </a:solidFill>
          <a:ln w="3175" cap="flat" cmpd="sng" algn="ctr">
            <a:noFill/>
            <a:prstDash val="solid"/>
          </a:ln>
          <a:effectLst/>
        </p:spPr>
        <p:txBody>
          <a:bodyPr anchor="ctr"/>
          <a:lstStyle/>
          <a:p>
            <a:pPr marL="342900" marR="0" lvl="0" indent="-342900" algn="ctr" defTabSz="914400" eaLnBrk="1" fontAlgn="auto" latinLnBrk="0" hangingPunct="1">
              <a:lnSpc>
                <a:spcPct val="100000"/>
              </a:lnSpc>
              <a:spcBef>
                <a:spcPts val="0"/>
              </a:spcBef>
              <a:spcAft>
                <a:spcPts val="0"/>
              </a:spcAft>
              <a:buClrTx/>
              <a:buSzTx/>
              <a:buFont typeface="+mj-ea"/>
              <a:buAutoNum type="circleNumDbPlain" startAt="2"/>
              <a:tabLst/>
              <a:defRPr/>
            </a:pPr>
            <a:r>
              <a:rPr kumimoji="0" lang="ja-JP" altLang="en-US" sz="2400" b="0" i="0" u="none" strike="noStrike" kern="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「安全衛生」をクリック</a:t>
            </a:r>
          </a:p>
        </p:txBody>
      </p:sp>
    </p:spTree>
    <p:extLst>
      <p:ext uri="{BB962C8B-B14F-4D97-AF65-F5344CB8AC3E}">
        <p14:creationId xmlns:p14="http://schemas.microsoft.com/office/powerpoint/2010/main" val="40623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8161867" cy="5492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全国産業資源循環連合会ホームページ</a:t>
            </a:r>
          </a:p>
          <a:p>
            <a:pPr fontAlgn="auto">
              <a:spcBef>
                <a:spcPts val="0"/>
              </a:spcBef>
              <a:spcAft>
                <a:spcPts val="0"/>
              </a:spcAft>
              <a:defRPr/>
            </a:pPr>
            <a:r>
              <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(https://www.zensanpairen.or.jp/disposal/safety</a:t>
            </a: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a:t>
            </a:r>
            <a:endPar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lstStyle/>
          <a:p>
            <a:fld id="{10098D4C-0670-4174-9E91-1B77C7D2CAB3}" type="slidenum">
              <a:rPr kumimoji="1" lang="ja-JP" altLang="en-US" smtClean="0"/>
              <a:t>5</a:t>
            </a:fld>
            <a:endParaRPr kumimoji="1" lang="ja-JP" alt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54" y="908905"/>
            <a:ext cx="11890423" cy="482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298412" y="3986554"/>
            <a:ext cx="4683896"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角丸四角形吹き出し 12"/>
          <p:cNvSpPr/>
          <p:nvPr/>
        </p:nvSpPr>
        <p:spPr>
          <a:xfrm>
            <a:off x="5133096" y="4122603"/>
            <a:ext cx="7037069" cy="517322"/>
          </a:xfrm>
          <a:prstGeom prst="wedgeRoundRectCallout">
            <a:avLst>
              <a:gd name="adj1" fmla="val -53053"/>
              <a:gd name="adj2" fmla="val -41788"/>
              <a:gd name="adj3" fmla="val 16667"/>
            </a:avLst>
          </a:prstGeom>
          <a:solidFill>
            <a:srgbClr val="7CCA62"/>
          </a:soli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③「安全衛生規程作成支援ツール」はこちらをクリック</a:t>
            </a:r>
          </a:p>
        </p:txBody>
      </p:sp>
    </p:spTree>
    <p:extLst>
      <p:ext uri="{BB962C8B-B14F-4D97-AF65-F5344CB8AC3E}">
        <p14:creationId xmlns:p14="http://schemas.microsoft.com/office/powerpoint/2010/main" val="63908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117" y="831850"/>
            <a:ext cx="6923616"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テキスト ボックス 4"/>
          <p:cNvSpPr txBox="1">
            <a:spLocks noChangeArrowheads="1"/>
          </p:cNvSpPr>
          <p:nvPr/>
        </p:nvSpPr>
        <p:spPr bwMode="auto">
          <a:xfrm>
            <a:off x="8244417" y="260350"/>
            <a:ext cx="370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p>
        </p:txBody>
      </p:sp>
      <p:sp>
        <p:nvSpPr>
          <p:cNvPr id="11" name="角丸四角形 10"/>
          <p:cNvSpPr/>
          <p:nvPr/>
        </p:nvSpPr>
        <p:spPr>
          <a:xfrm>
            <a:off x="5348817" y="2011363"/>
            <a:ext cx="5789083" cy="423862"/>
          </a:xfrm>
          <a:prstGeom prst="roundRect">
            <a:avLst>
              <a:gd name="adj" fmla="val 10206"/>
            </a:avLst>
          </a:prstGeom>
          <a:solidFill>
            <a:schemeClr val="accent1">
              <a:lumMod val="40000"/>
              <a:lumOff val="60000"/>
            </a:schemeClr>
          </a:solidFill>
          <a:ln w="3175">
            <a:solidFill>
              <a:schemeClr val="tx1"/>
            </a:solidFill>
            <a:prstDash val="sysDot"/>
          </a:ln>
        </p:spPr>
        <p:txBody>
          <a:bodyPr>
            <a:spAutoFit/>
          </a:bodyPr>
          <a:lstStyle/>
          <a:p>
            <a:pPr marL="457200" indent="-457200" fontAlgn="auto">
              <a:spcBef>
                <a:spcPts val="0"/>
              </a:spcBef>
              <a:spcAft>
                <a:spcPts val="0"/>
              </a:spcAft>
              <a:buFont typeface="+mj-lt"/>
              <a:buAutoNum type="arabicPeriod"/>
              <a:defRPr/>
            </a:pPr>
            <a:r>
              <a:rPr lang="ja-JP" altLang="en-US" sz="2000" dirty="0">
                <a:latin typeface="HGP創英角ｺﾞｼｯｸUB" panose="020B0900000000000000" pitchFamily="50" charset="-128"/>
                <a:ea typeface="HGP創英角ｺﾞｼｯｸUB" panose="020B0900000000000000" pitchFamily="50" charset="-128"/>
              </a:rPr>
              <a:t>会社名を入力</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2" name="角丸四角形 11"/>
          <p:cNvSpPr/>
          <p:nvPr/>
        </p:nvSpPr>
        <p:spPr>
          <a:xfrm>
            <a:off x="5348817" y="2741614"/>
            <a:ext cx="5791200" cy="422275"/>
          </a:xfrm>
          <a:prstGeom prst="roundRect">
            <a:avLst>
              <a:gd name="adj" fmla="val 10206"/>
            </a:avLst>
          </a:prstGeom>
          <a:solidFill>
            <a:schemeClr val="accent1">
              <a:lumMod val="40000"/>
              <a:lumOff val="60000"/>
            </a:schemeClr>
          </a:solidFill>
          <a:ln w="3175">
            <a:solidFill>
              <a:schemeClr val="tx1"/>
            </a:solidFill>
            <a:prstDash val="sysDot"/>
          </a:ln>
        </p:spPr>
        <p:txBody>
          <a:bodyPr>
            <a:spAutoFit/>
          </a:bodyPr>
          <a:lstStyle/>
          <a:p>
            <a:pPr marL="457200" indent="-457200" fontAlgn="auto">
              <a:spcBef>
                <a:spcPts val="0"/>
              </a:spcBef>
              <a:spcAft>
                <a:spcPts val="0"/>
              </a:spcAft>
              <a:buFont typeface="+mj-lt"/>
              <a:buAutoNum type="arabicPeriod" startAt="2"/>
              <a:defRPr/>
            </a:pPr>
            <a:r>
              <a:rPr lang="ja-JP" altLang="en-US" sz="2000" dirty="0">
                <a:latin typeface="HGP創英角ｺﾞｼｯｸUB" panose="020B0900000000000000" pitchFamily="50" charset="-128"/>
                <a:ea typeface="HGP創英角ｺﾞｼｯｸUB" panose="020B0900000000000000" pitchFamily="50" charset="-128"/>
              </a:rPr>
              <a:t>自社の従業員数を選択</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3" name="角丸四角形 12"/>
          <p:cNvSpPr/>
          <p:nvPr/>
        </p:nvSpPr>
        <p:spPr>
          <a:xfrm>
            <a:off x="5348817" y="3573464"/>
            <a:ext cx="5791200" cy="748963"/>
          </a:xfrm>
          <a:prstGeom prst="roundRect">
            <a:avLst>
              <a:gd name="adj" fmla="val 10206"/>
            </a:avLst>
          </a:prstGeom>
          <a:solidFill>
            <a:schemeClr val="accent1">
              <a:lumMod val="40000"/>
              <a:lumOff val="60000"/>
            </a:schemeClr>
          </a:solidFill>
          <a:ln w="3175">
            <a:solidFill>
              <a:schemeClr val="tx1"/>
            </a:solidFill>
            <a:prstDash val="sysDot"/>
          </a:ln>
        </p:spPr>
        <p:txBody>
          <a:bodyPr>
            <a:spAutoFit/>
          </a:bodyPr>
          <a:lstStyle/>
          <a:p>
            <a:pPr marL="457200" indent="-457200" fontAlgn="auto">
              <a:spcBef>
                <a:spcPts val="0"/>
              </a:spcBef>
              <a:spcAft>
                <a:spcPts val="0"/>
              </a:spcAft>
              <a:buFont typeface="+mj-lt"/>
              <a:buAutoNum type="arabicPeriod" startAt="3"/>
              <a:defRPr/>
            </a:pPr>
            <a:r>
              <a:rPr lang="ja-JP" altLang="en-US" sz="2000" dirty="0">
                <a:latin typeface="HGP創英角ｺﾞｼｯｸUB" panose="020B0900000000000000" pitchFamily="50" charset="-128"/>
                <a:ea typeface="HGP創英角ｺﾞｼｯｸUB" panose="020B0900000000000000" pitchFamily="50" charset="-128"/>
              </a:rPr>
              <a:t>自社の業種と、中間処理業を営んでいる場合は自社の処理内容を選択する。</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5348817" y="5359400"/>
            <a:ext cx="5791200" cy="749300"/>
          </a:xfrm>
          <a:prstGeom prst="roundRect">
            <a:avLst>
              <a:gd name="adj" fmla="val 10206"/>
            </a:avLst>
          </a:prstGeom>
          <a:solidFill>
            <a:schemeClr val="accent1">
              <a:lumMod val="40000"/>
              <a:lumOff val="60000"/>
            </a:schemeClr>
          </a:solidFill>
          <a:ln w="3175">
            <a:solidFill>
              <a:schemeClr val="tx1"/>
            </a:solidFill>
            <a:prstDash val="sysDot"/>
          </a:ln>
        </p:spPr>
        <p:txBody>
          <a:bodyPr>
            <a:spAutoFit/>
          </a:bodyPr>
          <a:lstStyle/>
          <a:p>
            <a:pPr marL="457200" indent="-457200" fontAlgn="auto">
              <a:spcBef>
                <a:spcPts val="0"/>
              </a:spcBef>
              <a:spcAft>
                <a:spcPts val="0"/>
              </a:spcAft>
              <a:buFont typeface="+mj-lt"/>
              <a:buAutoNum type="arabicPeriod" startAt="4"/>
              <a:defRPr/>
            </a:pPr>
            <a:r>
              <a:rPr lang="ja-JP" altLang="en-US" sz="2000" dirty="0">
                <a:latin typeface="HGP創英角ｺﾞｼｯｸUB" panose="020B0900000000000000" pitchFamily="50" charset="-128"/>
                <a:ea typeface="HGP創英角ｺﾞｼｯｸUB" panose="020B0900000000000000" pitchFamily="50" charset="-128"/>
              </a:rPr>
              <a:t>関連法令と、モデル安全衛生規程の該当ページを表示するか選択</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5" name="角丸四角形 14"/>
          <p:cNvSpPr/>
          <p:nvPr/>
        </p:nvSpPr>
        <p:spPr>
          <a:xfrm>
            <a:off x="5348817" y="6288088"/>
            <a:ext cx="5791200" cy="423862"/>
          </a:xfrm>
          <a:prstGeom prst="roundRect">
            <a:avLst>
              <a:gd name="adj" fmla="val 10206"/>
            </a:avLst>
          </a:prstGeom>
          <a:solidFill>
            <a:schemeClr val="accent1">
              <a:lumMod val="40000"/>
              <a:lumOff val="60000"/>
            </a:schemeClr>
          </a:solidFill>
          <a:ln w="3175">
            <a:solidFill>
              <a:schemeClr val="tx1"/>
            </a:solidFill>
            <a:prstDash val="sysDot"/>
          </a:ln>
        </p:spPr>
        <p:txBody>
          <a:bodyPr>
            <a:spAutoFit/>
          </a:bodyPr>
          <a:lstStyle/>
          <a:p>
            <a:pPr marL="457200" indent="-457200" fontAlgn="auto">
              <a:spcBef>
                <a:spcPts val="0"/>
              </a:spcBef>
              <a:spcAft>
                <a:spcPts val="0"/>
              </a:spcAft>
              <a:buFont typeface="+mj-lt"/>
              <a:buAutoNum type="arabicPeriod" startAt="5"/>
              <a:defRPr/>
            </a:pPr>
            <a:r>
              <a:rPr lang="ja-JP" altLang="en-US" sz="2000" dirty="0">
                <a:latin typeface="HGP創英角ｺﾞｼｯｸUB" panose="020B0900000000000000" pitchFamily="50" charset="-128"/>
                <a:ea typeface="HGP創英角ｺﾞｼｯｸUB" panose="020B0900000000000000" pitchFamily="50" charset="-128"/>
              </a:rPr>
              <a:t>作成ボタンをクリック</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239184" y="2133601"/>
            <a:ext cx="3551767" cy="301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正方形/長方形 15"/>
          <p:cNvSpPr/>
          <p:nvPr/>
        </p:nvSpPr>
        <p:spPr>
          <a:xfrm>
            <a:off x="239184" y="2743201"/>
            <a:ext cx="4417483" cy="2524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正方形/長方形 16"/>
          <p:cNvSpPr/>
          <p:nvPr/>
        </p:nvSpPr>
        <p:spPr>
          <a:xfrm>
            <a:off x="239184" y="3284539"/>
            <a:ext cx="4417483" cy="1944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正方形/長方形 17"/>
          <p:cNvSpPr/>
          <p:nvPr/>
        </p:nvSpPr>
        <p:spPr>
          <a:xfrm>
            <a:off x="239184" y="5557839"/>
            <a:ext cx="4959349" cy="395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正方形/長方形 18"/>
          <p:cNvSpPr/>
          <p:nvPr/>
        </p:nvSpPr>
        <p:spPr>
          <a:xfrm>
            <a:off x="190500" y="6323013"/>
            <a:ext cx="516467" cy="354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正方形/長方形 20"/>
          <p:cNvSpPr/>
          <p:nvPr/>
        </p:nvSpPr>
        <p:spPr>
          <a:xfrm>
            <a:off x="0" y="1"/>
            <a:ext cx="8161867" cy="5492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安全衛生規程作成支援ツール入力画面</a:t>
            </a:r>
          </a:p>
          <a:p>
            <a:pPr fontAlgn="auto">
              <a:spcBef>
                <a:spcPts val="0"/>
              </a:spcBef>
              <a:spcAft>
                <a:spcPts val="0"/>
              </a:spcAft>
              <a:defRPr/>
            </a:pPr>
            <a:r>
              <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(http://www.zensanpairen.or.jp/kitei/form.html</a:t>
            </a: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a:t>
            </a:r>
            <a:endPar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lstStyle/>
          <a:p>
            <a:fld id="{10098D4C-0670-4174-9E91-1B77C7D2CAB3}" type="slidenum">
              <a:rPr kumimoji="1" lang="ja-JP" altLang="en-US" smtClean="0"/>
              <a:t>6</a:t>
            </a:fld>
            <a:endParaRPr kumimoji="1" lang="ja-JP" altLang="en-US"/>
          </a:p>
        </p:txBody>
      </p:sp>
    </p:spTree>
    <p:extLst>
      <p:ext uri="{BB962C8B-B14F-4D97-AF65-F5344CB8AC3E}">
        <p14:creationId xmlns:p14="http://schemas.microsoft.com/office/powerpoint/2010/main" val="1521572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2748248" y="544389"/>
            <a:ext cx="6770890" cy="6184657"/>
          </a:xfrm>
          <a:prstGeom prst="rect">
            <a:avLst/>
          </a:prstGeom>
          <a:ln>
            <a:solidFill>
              <a:schemeClr val="tx1">
                <a:lumMod val="50000"/>
                <a:lumOff val="50000"/>
              </a:schemeClr>
            </a:solidFill>
          </a:ln>
        </p:spPr>
      </p:pic>
      <p:sp>
        <p:nvSpPr>
          <p:cNvPr id="19460" name="正方形/長方形 7"/>
          <p:cNvSpPr>
            <a:spLocks noChangeArrowheads="1"/>
          </p:cNvSpPr>
          <p:nvPr/>
        </p:nvSpPr>
        <p:spPr bwMode="auto">
          <a:xfrm>
            <a:off x="1" y="144339"/>
            <a:ext cx="2485292" cy="400050"/>
          </a:xfrm>
          <a:prstGeom prst="rect">
            <a:avLst/>
          </a:prstGeom>
          <a:solidFill>
            <a:schemeClr val="bg2"/>
          </a:solidFill>
          <a:ln>
            <a:noFill/>
          </a:ln>
          <a:extLst>
            <a:ext uri="{91240B29-F687-4F45-9708-019B960494DF}">
              <a14:hiddenLine xmlns:a14="http://schemas.microsoft.com/office/drawing/2010/main" w="57150">
                <a:solidFill>
                  <a:srgbClr val="000000"/>
                </a:solidFill>
                <a:prstDash val="sysDot"/>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dirty="0">
                <a:latin typeface="HGP創英角ｺﾞｼｯｸUB" pitchFamily="50" charset="-128"/>
                <a:ea typeface="HGP創英角ｺﾞｼｯｸUB" pitchFamily="50" charset="-128"/>
              </a:rPr>
              <a:t>安全衛生規程（案）</a:t>
            </a:r>
            <a:endParaRPr lang="en-US" altLang="ja-JP" sz="2000" dirty="0">
              <a:latin typeface="HGP創英角ｺﾞｼｯｸUB" pitchFamily="50" charset="-128"/>
              <a:ea typeface="HGP創英角ｺﾞｼｯｸUB" pitchFamily="50" charset="-128"/>
            </a:endParaRPr>
          </a:p>
        </p:txBody>
      </p:sp>
      <p:sp>
        <p:nvSpPr>
          <p:cNvPr id="2" name="スライド番号プレースホルダー 1"/>
          <p:cNvSpPr>
            <a:spLocks noGrp="1"/>
          </p:cNvSpPr>
          <p:nvPr>
            <p:ph type="sldNum" sz="quarter" idx="12"/>
          </p:nvPr>
        </p:nvSpPr>
        <p:spPr/>
        <p:txBody>
          <a:bodyPr/>
          <a:lstStyle/>
          <a:p>
            <a:fld id="{10098D4C-0670-4174-9E91-1B77C7D2CAB3}" type="slidenum">
              <a:rPr kumimoji="1" lang="ja-JP" altLang="en-US" smtClean="0"/>
              <a:t>7</a:t>
            </a:fld>
            <a:endParaRPr kumimoji="1" lang="ja-JP" altLang="en-US"/>
          </a:p>
        </p:txBody>
      </p:sp>
    </p:spTree>
    <p:extLst>
      <p:ext uri="{BB962C8B-B14F-4D97-AF65-F5344CB8AC3E}">
        <p14:creationId xmlns:p14="http://schemas.microsoft.com/office/powerpoint/2010/main" val="414145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従業員数５０～９９人における収集運搬業の規程案</a:t>
            </a:r>
            <a:endParaRPr kumimoji="1" lang="ja-JP" altLang="en-US" sz="3600" dirty="0"/>
          </a:p>
        </p:txBody>
      </p:sp>
      <p:sp>
        <p:nvSpPr>
          <p:cNvPr id="3" name="コンテンツ プレースホルダー 2"/>
          <p:cNvSpPr>
            <a:spLocks noGrp="1"/>
          </p:cNvSpPr>
          <p:nvPr>
            <p:ph idx="1"/>
          </p:nvPr>
        </p:nvSpPr>
        <p:spPr>
          <a:xfrm>
            <a:off x="873370" y="1793632"/>
            <a:ext cx="10515600" cy="3786554"/>
          </a:xfrm>
        </p:spPr>
        <p:txBody>
          <a:bodyPr/>
          <a:lstStyle/>
          <a:p>
            <a:pPr marL="0" indent="0">
              <a:buNone/>
            </a:pPr>
            <a:r>
              <a:rPr lang="ja-JP" altLang="en-US" dirty="0"/>
              <a:t>第１章　総則</a:t>
            </a:r>
            <a:endParaRPr kumimoji="1" lang="en-US" altLang="ja-JP" dirty="0"/>
          </a:p>
          <a:p>
            <a:pPr marL="0" indent="0">
              <a:buNone/>
            </a:pPr>
            <a:r>
              <a:rPr lang="ja-JP" altLang="en-US" dirty="0"/>
              <a:t>第２章　安全管理体制</a:t>
            </a:r>
            <a:endParaRPr kumimoji="1" lang="en-US" altLang="ja-JP" dirty="0"/>
          </a:p>
          <a:p>
            <a:pPr marL="0" indent="0">
              <a:buNone/>
            </a:pPr>
            <a:r>
              <a:rPr lang="ja-JP" altLang="en-US" dirty="0"/>
              <a:t>第３章　安全衛生教育、就業制限等</a:t>
            </a:r>
            <a:endParaRPr lang="en-US" altLang="ja-JP" dirty="0"/>
          </a:p>
          <a:p>
            <a:pPr marL="0" indent="0">
              <a:buNone/>
            </a:pPr>
            <a:r>
              <a:rPr lang="ja-JP" altLang="en-US" dirty="0"/>
              <a:t>第４章　作業環境管理等</a:t>
            </a:r>
            <a:endParaRPr lang="en-US" altLang="ja-JP" dirty="0"/>
          </a:p>
          <a:p>
            <a:pPr marL="0" indent="0">
              <a:buNone/>
            </a:pPr>
            <a:r>
              <a:rPr lang="ja-JP" altLang="en-US" dirty="0"/>
              <a:t>第５章　健康管理</a:t>
            </a:r>
            <a:endParaRPr lang="en-US" altLang="ja-JP" dirty="0"/>
          </a:p>
          <a:p>
            <a:pPr marL="0" indent="0">
              <a:buNone/>
            </a:pPr>
            <a:r>
              <a:rPr lang="ja-JP" altLang="en-US" dirty="0"/>
              <a:t>第６章　安全衛生管理共通基準</a:t>
            </a:r>
            <a:endParaRPr lang="en-US" altLang="ja-JP" dirty="0"/>
          </a:p>
          <a:p>
            <a:pPr marL="0" indent="0">
              <a:buNone/>
            </a:pPr>
            <a:r>
              <a:rPr lang="ja-JP" altLang="en-US" dirty="0"/>
              <a:t>第７章　収集運搬作業の安全衛生管理基準</a:t>
            </a:r>
            <a:endParaRPr lang="en-US" altLang="ja-JP" dirty="0"/>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8</a:t>
            </a:fld>
            <a:endParaRPr kumimoji="1" lang="ja-JP" altLang="en-US"/>
          </a:p>
        </p:txBody>
      </p:sp>
    </p:spTree>
    <p:extLst>
      <p:ext uri="{BB962C8B-B14F-4D97-AF65-F5344CB8AC3E}">
        <p14:creationId xmlns:p14="http://schemas.microsoft.com/office/powerpoint/2010/main" val="203739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20211"/>
          </a:xfrm>
        </p:spPr>
        <p:txBody>
          <a:bodyPr>
            <a:normAutofit/>
          </a:bodyPr>
          <a:lstStyle/>
          <a:p>
            <a:r>
              <a:rPr kumimoji="1" lang="ja-JP" altLang="en-US" sz="3600" dirty="0"/>
              <a:t>第１章　「総則」について</a:t>
            </a:r>
          </a:p>
        </p:txBody>
      </p:sp>
      <p:sp>
        <p:nvSpPr>
          <p:cNvPr id="3" name="コンテンツ プレースホルダー 2"/>
          <p:cNvSpPr>
            <a:spLocks noGrp="1"/>
          </p:cNvSpPr>
          <p:nvPr>
            <p:ph idx="1"/>
          </p:nvPr>
        </p:nvSpPr>
        <p:spPr>
          <a:xfrm>
            <a:off x="838200" y="1466491"/>
            <a:ext cx="10515600" cy="4650088"/>
          </a:xfrm>
        </p:spPr>
        <p:txBody>
          <a:bodyPr>
            <a:normAutofit/>
          </a:bodyPr>
          <a:lstStyle/>
          <a:p>
            <a:pPr marL="0" indent="0">
              <a:buNone/>
            </a:pPr>
            <a:r>
              <a:rPr kumimoji="1" lang="ja-JP" altLang="en-US" sz="2000" dirty="0"/>
              <a:t>　第１章はこの規程を定める目的を示し、「遵守義務」、「安全衛生方針の表明」、「安全衛生管理計画」について定め、この規程を守ることにより、労働災害の防止と健康を守ることの決意を表明するものです。</a:t>
            </a:r>
            <a:endParaRPr kumimoji="1" lang="en-US" altLang="ja-JP" sz="2000" dirty="0"/>
          </a:p>
          <a:p>
            <a:pPr marL="0" indent="0">
              <a:buNone/>
            </a:pPr>
            <a:endParaRPr lang="en-US" altLang="ja-JP" sz="2000" dirty="0"/>
          </a:p>
          <a:p>
            <a:pPr marL="0" indent="0">
              <a:buNone/>
            </a:pPr>
            <a:r>
              <a:rPr kumimoji="1" lang="ja-JP" altLang="en-US" sz="2000" dirty="0">
                <a:solidFill>
                  <a:srgbClr val="FF0000"/>
                </a:solidFill>
              </a:rPr>
              <a:t>［修正ポイント］</a:t>
            </a:r>
            <a:endParaRPr kumimoji="1" lang="en-US" altLang="ja-JP" sz="2000" dirty="0">
              <a:solidFill>
                <a:srgbClr val="FF0000"/>
              </a:solidFill>
            </a:endParaRPr>
          </a:p>
          <a:p>
            <a:pPr marL="0" indent="0">
              <a:buNone/>
            </a:pPr>
            <a:r>
              <a:rPr lang="ja-JP" altLang="en-US" sz="2000" dirty="0">
                <a:solidFill>
                  <a:srgbClr val="FF0000"/>
                </a:solidFill>
              </a:rPr>
              <a:t>　この４条に関しては、内容について変える必要はないと思います。</a:t>
            </a:r>
            <a:endParaRPr lang="en-US" altLang="ja-JP" sz="2000" dirty="0">
              <a:solidFill>
                <a:srgbClr val="FF0000"/>
              </a:solidFill>
            </a:endParaRPr>
          </a:p>
          <a:p>
            <a:pPr marL="0" indent="0">
              <a:buNone/>
            </a:pPr>
            <a:endParaRPr kumimoji="1" lang="en-US" altLang="ja-JP" sz="2000" dirty="0">
              <a:solidFill>
                <a:srgbClr val="FF0000"/>
              </a:solidFill>
            </a:endParaRPr>
          </a:p>
          <a:p>
            <a:pPr marL="0" indent="0">
              <a:buNone/>
            </a:pPr>
            <a:r>
              <a:rPr lang="ja-JP" altLang="en-US" sz="2000" dirty="0">
                <a:solidFill>
                  <a:srgbClr val="FF0000"/>
                </a:solidFill>
              </a:rPr>
              <a:t>　以下全ての条文に係ることですが、主語が「事業者は」となっていますが、違和感のある方は、「自社の社名」又は「当社は」等の表現に変えても構いません。</a:t>
            </a:r>
            <a:endParaRPr lang="en-US" altLang="ja-JP" sz="2000" dirty="0">
              <a:solidFill>
                <a:srgbClr val="FF0000"/>
              </a:solidFill>
            </a:endParaRPr>
          </a:p>
          <a:p>
            <a:pPr marL="0" indent="0">
              <a:buNone/>
            </a:pPr>
            <a:r>
              <a:rPr kumimoji="1" lang="ja-JP" altLang="en-US" sz="2000" dirty="0">
                <a:solidFill>
                  <a:srgbClr val="FF0000"/>
                </a:solidFill>
              </a:rPr>
              <a:t>　また、「労働者は」の表現についても「従業員は」に変えても良いでしょう。</a:t>
            </a:r>
          </a:p>
        </p:txBody>
      </p:sp>
      <p:sp>
        <p:nvSpPr>
          <p:cNvPr id="4" name="スライド番号プレースホルダー 3"/>
          <p:cNvSpPr>
            <a:spLocks noGrp="1"/>
          </p:cNvSpPr>
          <p:nvPr>
            <p:ph type="sldNum" sz="quarter" idx="12"/>
          </p:nvPr>
        </p:nvSpPr>
        <p:spPr/>
        <p:txBody>
          <a:bodyPr/>
          <a:lstStyle/>
          <a:p>
            <a:fld id="{10098D4C-0670-4174-9E91-1B77C7D2CAB3}" type="slidenum">
              <a:rPr kumimoji="1" lang="ja-JP" altLang="en-US" smtClean="0"/>
              <a:t>9</a:t>
            </a:fld>
            <a:endParaRPr kumimoji="1" lang="ja-JP" altLang="en-US"/>
          </a:p>
        </p:txBody>
      </p:sp>
    </p:spTree>
    <p:extLst>
      <p:ext uri="{BB962C8B-B14F-4D97-AF65-F5344CB8AC3E}">
        <p14:creationId xmlns:p14="http://schemas.microsoft.com/office/powerpoint/2010/main" val="498174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1975</Words>
  <Application>Microsoft Office PowerPoint</Application>
  <PresentationFormat>ワイド画面</PresentationFormat>
  <Paragraphs>176</Paragraphs>
  <Slides>22</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HGP創英角ｺﾞｼｯｸUB</vt:lpstr>
      <vt:lpstr>Arial</vt:lpstr>
      <vt:lpstr>Calibri</vt:lpstr>
      <vt:lpstr>Calibri Light</vt:lpstr>
      <vt:lpstr>Times New Roman</vt:lpstr>
      <vt:lpstr>Office テーマ</vt:lpstr>
      <vt:lpstr>ツールの使用による安全衛生規程の作成</vt:lpstr>
      <vt:lpstr>ソフトの立上げ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従業員数５０～９９人における収集運搬業の規程案</vt:lpstr>
      <vt:lpstr>第１章　「総則」について</vt:lpstr>
      <vt:lpstr>第２章　「安全管理体制」について</vt:lpstr>
      <vt:lpstr>第３章　安全衛生教育、就業制限等について</vt:lpstr>
      <vt:lpstr>別表　就業制限業務と必要な資格（「職場のあんぜんサイト」より）</vt:lpstr>
      <vt:lpstr>別表　就業制限業務と必要な資格（「職場のあんぜんサイト」より）</vt:lpstr>
      <vt:lpstr>第４章　作業環境管理等</vt:lpstr>
      <vt:lpstr>第５章　健康管理</vt:lpstr>
      <vt:lpstr>第６章　安全衛生管理共通基準</vt:lpstr>
      <vt:lpstr>第２節　車輌等の作業基準</vt:lpstr>
      <vt:lpstr>第４節　緊急事態への対応</vt:lpstr>
      <vt:lpstr>第７章　収集運搬作業の安全衛生管理基準</vt:lpstr>
      <vt:lpstr>第３節　収集運搬車別作業</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ツールの使用による安全衛生規程の作成</dc:title>
  <dc:creator>長谷川滋</dc:creator>
  <cp:lastModifiedBy>戒能</cp:lastModifiedBy>
  <cp:revision>68</cp:revision>
  <cp:lastPrinted>2017-10-20T07:25:56Z</cp:lastPrinted>
  <dcterms:created xsi:type="dcterms:W3CDTF">2017-08-22T04:23:11Z</dcterms:created>
  <dcterms:modified xsi:type="dcterms:W3CDTF">2023-06-07T06:17:16Z</dcterms:modified>
</cp:coreProperties>
</file>