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64" r:id="rId3"/>
    <p:sldId id="346" r:id="rId4"/>
    <p:sldId id="347" r:id="rId5"/>
    <p:sldId id="374" r:id="rId6"/>
    <p:sldId id="378" r:id="rId7"/>
    <p:sldId id="1180" r:id="rId8"/>
    <p:sldId id="286" r:id="rId9"/>
    <p:sldId id="1181" r:id="rId10"/>
    <p:sldId id="1182" r:id="rId11"/>
    <p:sldId id="1179" r:id="rId1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CC"/>
    <a:srgbClr val="FFFFCC"/>
    <a:srgbClr val="99CC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1" autoAdjust="0"/>
    <p:restoredTop sz="79926" autoAdjust="0"/>
  </p:normalViewPr>
  <p:slideViewPr>
    <p:cSldViewPr>
      <p:cViewPr varScale="1">
        <p:scale>
          <a:sx n="89" d="100"/>
          <a:sy n="89" d="100"/>
        </p:scale>
        <p:origin x="20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787" cy="496967"/>
          </a:xfrm>
          <a:prstGeom prst="rect">
            <a:avLst/>
          </a:prstGeom>
        </p:spPr>
        <p:txBody>
          <a:bodyPr vert="horz" lIns="92218" tIns="46110" rIns="92218" bIns="461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1" y="2"/>
            <a:ext cx="2949787" cy="496967"/>
          </a:xfrm>
          <a:prstGeom prst="rect">
            <a:avLst/>
          </a:prstGeom>
        </p:spPr>
        <p:txBody>
          <a:bodyPr vert="horz" lIns="92218" tIns="46110" rIns="92218" bIns="46110" rtlCol="0"/>
          <a:lstStyle>
            <a:lvl1pPr algn="r">
              <a:defRPr sz="1200"/>
            </a:lvl1pPr>
          </a:lstStyle>
          <a:p>
            <a:fld id="{D95B7262-B3D8-4D0B-8E0A-45066E572441}" type="datetimeFigureOut">
              <a:rPr kumimoji="1" lang="ja-JP" altLang="en-US" smtClean="0"/>
              <a:pPr/>
              <a:t>2024/6/17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440648"/>
            <a:ext cx="2949787" cy="496967"/>
          </a:xfrm>
          <a:prstGeom prst="rect">
            <a:avLst/>
          </a:prstGeom>
        </p:spPr>
        <p:txBody>
          <a:bodyPr vert="horz" lIns="92218" tIns="46110" rIns="92218" bIns="461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1" y="9440648"/>
            <a:ext cx="2949787" cy="496967"/>
          </a:xfrm>
          <a:prstGeom prst="rect">
            <a:avLst/>
          </a:prstGeom>
        </p:spPr>
        <p:txBody>
          <a:bodyPr vert="horz" lIns="92218" tIns="46110" rIns="92218" bIns="46110" rtlCol="0" anchor="b"/>
          <a:lstStyle>
            <a:lvl1pPr algn="r">
              <a:defRPr sz="1200"/>
            </a:lvl1pPr>
          </a:lstStyle>
          <a:p>
            <a:fld id="{B50DE259-8F01-4AB9-83D5-E3C021AA63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4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787" cy="496967"/>
          </a:xfrm>
          <a:prstGeom prst="rect">
            <a:avLst/>
          </a:prstGeom>
        </p:spPr>
        <p:txBody>
          <a:bodyPr vert="horz" lIns="92218" tIns="46110" rIns="92218" bIns="461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2"/>
            <a:ext cx="2949787" cy="496967"/>
          </a:xfrm>
          <a:prstGeom prst="rect">
            <a:avLst/>
          </a:prstGeom>
        </p:spPr>
        <p:txBody>
          <a:bodyPr vert="horz" lIns="92218" tIns="46110" rIns="92218" bIns="46110" rtlCol="0"/>
          <a:lstStyle>
            <a:lvl1pPr algn="r">
              <a:defRPr sz="1200"/>
            </a:lvl1pPr>
          </a:lstStyle>
          <a:p>
            <a:fld id="{025171F1-5164-480A-97A8-F69C2ED04A11}" type="datetimeFigureOut">
              <a:rPr kumimoji="1" lang="ja-JP" altLang="en-US" smtClean="0"/>
              <a:pPr/>
              <a:t>2024/6/17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8" tIns="46110" rIns="92218" bIns="461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2" y="4721188"/>
            <a:ext cx="5445760" cy="4472702"/>
          </a:xfrm>
          <a:prstGeom prst="rect">
            <a:avLst/>
          </a:prstGeom>
        </p:spPr>
        <p:txBody>
          <a:bodyPr vert="horz" lIns="92218" tIns="46110" rIns="92218" bIns="461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648"/>
            <a:ext cx="2949787" cy="496967"/>
          </a:xfrm>
          <a:prstGeom prst="rect">
            <a:avLst/>
          </a:prstGeom>
        </p:spPr>
        <p:txBody>
          <a:bodyPr vert="horz" lIns="92218" tIns="46110" rIns="92218" bIns="461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8"/>
            <a:ext cx="2949787" cy="496967"/>
          </a:xfrm>
          <a:prstGeom prst="rect">
            <a:avLst/>
          </a:prstGeom>
        </p:spPr>
        <p:txBody>
          <a:bodyPr vert="horz" lIns="92218" tIns="46110" rIns="92218" bIns="46110" rtlCol="0" anchor="b"/>
          <a:lstStyle>
            <a:lvl1pPr algn="r">
              <a:defRPr sz="1200"/>
            </a:lvl1pPr>
          </a:lstStyle>
          <a:p>
            <a:fld id="{F15D19CC-259D-4E7D-8FA0-3520727AB6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28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35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dirty="0"/>
          </a:p>
        </p:txBody>
      </p:sp>
      <p:sp>
        <p:nvSpPr>
          <p:cNvPr id="450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9414" indent="-2882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52944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14122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75299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36477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97655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58832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0010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CCD7F5-D099-4790-BB06-594B3B38709F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11238" y="773113"/>
            <a:ext cx="5153025" cy="38655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このページでは、令和</a:t>
            </a:r>
            <a:r>
              <a:rPr kumimoji="1" lang="en-US" altLang="ja-JP" dirty="0"/>
              <a:t>5</a:t>
            </a:r>
            <a:r>
              <a:rPr kumimoji="1" lang="ja-JP" altLang="en-US" dirty="0"/>
              <a:t>年の事故の型別災害状況を示しています。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「墜落・転落」、「はさまれ・巻込まれ」については死傷災害・死亡災害共に多く、注意が必要です。</a:t>
            </a: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C5000-616C-473C-AA2A-BD1F265CBDB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13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809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9414" indent="-2882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52944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14122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75299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36477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97655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58832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0010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D3798E0-019C-47DB-9513-553E42CE1806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189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809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9414" indent="-2882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52944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14122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75299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36477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97655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58832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0010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D3798E0-019C-47DB-9513-553E42CE1806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809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9414" indent="-2882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52944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14122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75299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36477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97655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58832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0010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D3798E0-019C-47DB-9513-553E42CE1806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236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809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9414" indent="-2882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52944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14122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75299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36477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97655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58832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20010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D3798E0-019C-47DB-9513-553E42CE1806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449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>
            <a:extLst>
              <a:ext uri="{FF2B5EF4-FFF2-40B4-BE49-F238E27FC236}">
                <a16:creationId xmlns:a16="http://schemas.microsoft.com/office/drawing/2014/main" id="{932F3975-97A6-EE6B-6414-6BB6FDA277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ノート プレースホルダー 2">
            <a:extLst>
              <a:ext uri="{FF2B5EF4-FFF2-40B4-BE49-F238E27FC236}">
                <a16:creationId xmlns:a16="http://schemas.microsoft.com/office/drawing/2014/main" id="{4C61D2F3-2A58-097A-526B-B2551AF4C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39940" name="日付プレースホルダー 3">
            <a:extLst>
              <a:ext uri="{FF2B5EF4-FFF2-40B4-BE49-F238E27FC236}">
                <a16:creationId xmlns:a16="http://schemas.microsoft.com/office/drawing/2014/main" id="{45B49D40-03DB-12F9-4697-772177F0C5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9941" name="スライド番号プレースホルダー 4">
            <a:extLst>
              <a:ext uri="{FF2B5EF4-FFF2-40B4-BE49-F238E27FC236}">
                <a16:creationId xmlns:a16="http://schemas.microsoft.com/office/drawing/2014/main" id="{3B3828BE-9697-5C09-81BC-4D69905BA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ctr">
              <a:spcBef>
                <a:spcPct val="0"/>
              </a:spcBef>
            </a:pPr>
            <a:fld id="{65EABBAD-1D23-4899-9061-F7AEA3ECD18A}" type="slidenum">
              <a:rPr lang="ja-JP" altLang="en-US" smtClean="0">
                <a:latin typeface="Times New Roman" panose="02020603050405020304" pitchFamily="18" charset="0"/>
                <a:ea typeface="ＭＳ Ｐゴシック" panose="020B0600070205080204" pitchFamily="50" charset="-128"/>
              </a:rPr>
              <a:pPr algn="ctr">
                <a:spcBef>
                  <a:spcPct val="0"/>
                </a:spcBef>
              </a:pPr>
              <a:t>11</a:t>
            </a:fld>
            <a:endParaRPr lang="ja-JP" altLang="en-US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21F7-8C42-40D3-9381-219FEBF1EA80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ABFC-4E7D-40E4-BEFB-DE80B273D718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F51C-B6E1-47C4-A2A1-FB8989EBADFC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54B-4609-455F-AB10-D03C16728775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8A5D8-6EB1-4932-9CF2-5EF97C47D0F9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337-3A54-4977-A08A-F50BF084913E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B45A-D824-43AF-8AC9-6D6EAE2AE0C9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178B-4680-4A89-98FF-FCBA7378A46B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2216-3EEC-460A-9875-076E52A9CEB8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A9C1-9F15-45EA-8E3A-9F8780269871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ADF6-8B87-440D-96D0-97323BEB82D8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B32D-69A2-41C8-9E61-03336F656E51}" type="datetime1">
              <a:rPr kumimoji="1" lang="ja-JP" altLang="en-US" smtClean="0"/>
              <a:t>2024/6/17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A4217-AB25-474B-8523-140E3806D2F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dofuku.jp/wp/wp-content/uploads/2018/07/tento_saigai.pdf" TargetMode="External"/><Relationship Id="rId3" Type="http://schemas.openxmlformats.org/officeDocument/2006/relationships/hyperlink" Target="https://anzeninfo.mhlw.go.jp/information/tentou1501.html" TargetMode="External"/><Relationship Id="rId7" Type="http://schemas.openxmlformats.org/officeDocument/2006/relationships/hyperlink" Target="http://www.madofuku.jp/wp/wp-content/uploads/2020/06/STOP%EF%BC%81%E8%BB%A2%E5%80%92%E7%81%BD%E5%AE%B3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f.shimane.lg.jp/industry/employ/rodo_sodan/sodan/roudoukyokuosirase.data/tentousaigai.pdf" TargetMode="External"/><Relationship Id="rId5" Type="http://schemas.openxmlformats.org/officeDocument/2006/relationships/hyperlink" Target="http://www.c-roumukanri.jp/download/pamphlet/pamphlet0067.pdf" TargetMode="External"/><Relationship Id="rId10" Type="http://schemas.openxmlformats.org/officeDocument/2006/relationships/hyperlink" Target="https://jsite.mhlw.go.jp/tokyo-roudoukyoku/content/contents/001169719.pdf" TargetMode="External"/><Relationship Id="rId4" Type="http://schemas.openxmlformats.org/officeDocument/2006/relationships/hyperlink" Target="https://web.pref.hyogo.lg.jp/kf17/documents/chiikisyokuiki_r3siryo08tentousaigai.pdf" TargetMode="External"/><Relationship Id="rId9" Type="http://schemas.openxmlformats.org/officeDocument/2006/relationships/hyperlink" Target="https://www.jisha.or.jp/campaign/tentou/index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nzeninfo.mhlw.go.jp/hiyari/01.html" TargetMode="External"/><Relationship Id="rId3" Type="http://schemas.openxmlformats.org/officeDocument/2006/relationships/hyperlink" Target="https://www.mhlw.go.jp/newinfo/kobetu/roudou/gyousei/anzen/0909-1.html" TargetMode="External"/><Relationship Id="rId7" Type="http://schemas.openxmlformats.org/officeDocument/2006/relationships/hyperlink" Target="https://www.fukushi.metro.tokyo.lg.jp/kourei/shisetu/oshirase/anzensuishin.files/6stop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site.mhlw.go.jp/hyogo-roudoukyoku/hourei_seido_tetsuzuki/anzen_eisei/newpage_00002.html" TargetMode="External"/><Relationship Id="rId5" Type="http://schemas.openxmlformats.org/officeDocument/2006/relationships/hyperlink" Target="https://www.mhlw.go.jp/new-info/kobetu/roudou/gyousei/anzen/120309-1.html" TargetMode="External"/><Relationship Id="rId4" Type="http://schemas.openxmlformats.org/officeDocument/2006/relationships/hyperlink" Target="https://www.mhlw.go.jp/new-info/kobetu/roudou/gyousei/anzen/dl/170322-1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app=desktop&amp;v=O84ryhrcGtQ" TargetMode="External"/><Relationship Id="rId3" Type="http://schemas.openxmlformats.org/officeDocument/2006/relationships/hyperlink" Target="https://jsite.mhlw.go.jp/tochigi-roudoukyoku/content/contents/001016462.pdf" TargetMode="External"/><Relationship Id="rId7" Type="http://schemas.openxmlformats.org/officeDocument/2006/relationships/hyperlink" Target="http://www.nagano-roudoukijyunkyoukai.or.jp/contents/wp-content/uploads/2023/01/b0d13a706e679b60e843d1b64482bcfc-2.pdf" TargetMode="External"/><Relationship Id="rId12" Type="http://schemas.openxmlformats.org/officeDocument/2006/relationships/hyperlink" Target="https://anzeninfo.mhlw.go.jp/hiyari/07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miyarokikyo.or.jp/20221027kikai.pdf" TargetMode="External"/><Relationship Id="rId11" Type="http://schemas.openxmlformats.org/officeDocument/2006/relationships/hyperlink" Target="https://jsite.mhlw.go.jp/fukuoka-roudoukyoku/content/contents/001060075.pdf" TargetMode="External"/><Relationship Id="rId5" Type="http://schemas.openxmlformats.org/officeDocument/2006/relationships/hyperlink" Target="https://jsite.mhlw.go.jp/ibaraki-roudoukyoku/content/contents/kantoku_jyousou_hasamare_r0310.pdf" TargetMode="External"/><Relationship Id="rId10" Type="http://schemas.openxmlformats.org/officeDocument/2006/relationships/hyperlink" Target="https://sakai-roukikyo.jp/data/kantokusyo/R041209kantokusyo-4.pdf" TargetMode="External"/><Relationship Id="rId4" Type="http://schemas.openxmlformats.org/officeDocument/2006/relationships/hyperlink" Target="https://roukiren-joso.org/wp-content/uploads/2020/10/%E6%8C%9F%E3%81%BE%E3%82%8C%E5%B7%BB%E3%81%8D%E8%BE%BC%E3%81%BE%E3%82%8C.pdf" TargetMode="External"/><Relationship Id="rId9" Type="http://schemas.openxmlformats.org/officeDocument/2006/relationships/hyperlink" Target="https://view.officeapps.live.com/op/view.aspx?src=https%3A%2F%2Fjsite.mhlw.go.jp%2Fgifu-roudoukyoku%2Fvar%2Frev0%2F0096%2F0107%2Fhasamare_chart.xls&amp;wdOrigin=BROWSELI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nzeninfo.mhlw.go.jp/information/tentou150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amanashis.johas.go.jp/wp-content/uploads/2021/10/c830aa0ff13bb0512e22a71fe3d23016.pdf" TargetMode="External"/><Relationship Id="rId5" Type="http://schemas.openxmlformats.org/officeDocument/2006/relationships/hyperlink" Target="https://jsite.mhlw.go.jp/tokyo-roudoukyoku/content/contents/001169719.pdf" TargetMode="External"/><Relationship Id="rId4" Type="http://schemas.openxmlformats.org/officeDocument/2006/relationships/hyperlink" Target="https://www.akitacci.or.jp/cciwp/wp-content/uploads/tentoubousi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2303463"/>
          </a:xfrm>
          <a:prstGeom prst="homePlate">
            <a:avLst>
              <a:gd name="adj" fmla="val 27493"/>
            </a:avLst>
          </a:prstGeom>
          <a:solidFill>
            <a:srgbClr val="92D050"/>
          </a:solidFill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5400" b="0" dirty="0">
                <a:ln w="635">
                  <a:noFill/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発生数の多い労働災害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53CC80-E1EC-8640-8063-6DBF978F07B7}"/>
              </a:ext>
            </a:extLst>
          </p:cNvPr>
          <p:cNvSpPr txBox="1"/>
          <p:nvPr/>
        </p:nvSpPr>
        <p:spPr>
          <a:xfrm>
            <a:off x="6876256" y="6021288"/>
            <a:ext cx="201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令和５年度版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952" y="687080"/>
            <a:ext cx="9072096" cy="61709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atinLnBrk="1">
              <a:defRPr/>
            </a:pPr>
            <a:r>
              <a:rPr lang="ja-JP" altLang="ja-JP" sz="1500" dirty="0">
                <a:effectLst/>
                <a:highlight>
                  <a:srgbClr val="FFCC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500" dirty="0">
                <a:effectLst/>
                <a:highlight>
                  <a:srgbClr val="FFCC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転倒</a:t>
            </a:r>
            <a:r>
              <a:rPr lang="ja-JP" altLang="ja-JP" sz="1500" dirty="0">
                <a:effectLst/>
                <a:highlight>
                  <a:srgbClr val="FFCC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endParaRPr lang="en-US" altLang="ja-JP" sz="1500" dirty="0">
              <a:effectLst/>
              <a:highlight>
                <a:srgbClr val="FFCC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静岡労働局「静岡労働局ぬかづけ運動（転倒災害を防ぎましょう）」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3"/>
              </a:rPr>
              <a:t>https://jsite.mhlw.go.jp/shizuoka-roudoukyoku/hourei_seido_tetsuzuki/anzen_eisei/hourei_seido/tentou.html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endParaRPr lang="ja-JP" altLang="en-US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42900" indent="-342900" fontAlgn="auto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兵庫労働局「転倒災害は労働災害です」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4"/>
              </a:rPr>
              <a:t>https://web.pref.hyogo.lg.jp/kf17/documents/chiikisyokuiki_r3siryo08tentousaigai.pdf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「転倒災害は最も多い災害です！」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5"/>
              </a:rPr>
              <a:t>http://www.kouwansaibou-hyogo.jp/files/libs/144/202006080944414235.pdf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島根労働局「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STOP! 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冬の労働災害」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6"/>
              </a:rPr>
              <a:t>https://www.pref.shimane.lg.jp/industry/employ/rodo_sodan/sodan/roudoukyokuosirase.data/tentousaigai.pdf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　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福岡労働局「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STOP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！転倒災害 みんなでやろう安全点検！」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7"/>
              </a:rPr>
              <a:t>http://www.madofuku.jp/wp/wp-content/uploads/2020/06/STOP%EF%BC%81%E8%BB%A2%E5%80%92%E7%81%BD%E5%AE%B3.pdf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8"/>
              </a:rPr>
              <a:t>http://www.madofuku.jp/wp/wp-content/uploads/2018/07/tento_saigai.pdf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　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中央労働災害防止協会「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STOP! 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転倒災害」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9"/>
              </a:rPr>
              <a:t>https://www.jisha.or.jp/campaign/tentou/index.html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　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職場のあんぜんサイト「転倒災害防止対策の推進について」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3"/>
              </a:rPr>
              <a:t>https://anzeninfo.mhlw.go.jp/information/tentou1501.html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「転倒災害事例　ヒヤリハット」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10"/>
              </a:rPr>
              <a:t>https://anzeninfo.mhlw.go.jp/hiyari/02.html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　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5952" y="106055"/>
            <a:ext cx="8964612" cy="58102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74295" tIns="8890" rIns="74295" bIns="88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関連ホームページ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3E44C97-3B4A-4D9B-B174-0F8AA986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19872" y="6376243"/>
            <a:ext cx="2133600" cy="365125"/>
          </a:xfrm>
        </p:spPr>
        <p:txBody>
          <a:bodyPr/>
          <a:lstStyle/>
          <a:p>
            <a:pPr algn="ctr"/>
            <a:r>
              <a:rPr kumimoji="1" lang="en-US" altLang="ja-JP" dirty="0"/>
              <a:t>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201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正方形/長方形 3">
            <a:extLst>
              <a:ext uri="{FF2B5EF4-FFF2-40B4-BE49-F238E27FC236}">
                <a16:creationId xmlns:a16="http://schemas.microsoft.com/office/drawing/2014/main" id="{AB7DDEAF-CC45-4CA0-4C76-F413F44A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315913"/>
            <a:ext cx="80563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公益社団法人全国産業資源循環連合会</a:t>
            </a:r>
            <a:endParaRPr lang="en-US" altLang="ja-JP" sz="2000" dirty="0"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Times New Roman" panose="02020603050405020304" pitchFamily="18" charset="0"/>
                <a:ea typeface="ＭＳ Ｐゴシック" panose="020B0600070205080204" pitchFamily="50" charset="-128"/>
              </a:rPr>
              <a:t>第３次労働災害防止計画を推進するための労働安全衛生標語 入賞作品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DAC637-5949-B983-7E7D-E2D93A5484EE}"/>
              </a:ext>
            </a:extLst>
          </p:cNvPr>
          <p:cNvSpPr txBox="1"/>
          <p:nvPr/>
        </p:nvSpPr>
        <p:spPr>
          <a:xfrm>
            <a:off x="1150938" y="2341563"/>
            <a:ext cx="7212012" cy="12922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latin typeface="+mn-lt"/>
              <a:ea typeface="ＭＳ Ｐゴシック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latin typeface="+mn-lt"/>
                <a:ea typeface="ＭＳ Ｐゴシック" charset="-128"/>
              </a:rPr>
              <a:t>一人一人が安全に気を付けて、共に目指そうゼロ労災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latin typeface="+mn-lt"/>
              <a:ea typeface="ＭＳ Ｐゴシック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latin typeface="+mn-lt"/>
                <a:ea typeface="ＭＳ Ｐゴシック" charset="-128"/>
              </a:rPr>
              <a:t>無災害　会社も社会も　好循環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394B20-DE1E-4F7D-B9C4-D659CA9F5E1E}"/>
              </a:ext>
            </a:extLst>
          </p:cNvPr>
          <p:cNvSpPr txBox="1"/>
          <p:nvPr/>
        </p:nvSpPr>
        <p:spPr>
          <a:xfrm>
            <a:off x="1150938" y="4065588"/>
            <a:ext cx="7224712" cy="19081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latin typeface="+mn-lt"/>
              <a:ea typeface="ＭＳ Ｐゴシック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latin typeface="+mn-lt"/>
                <a:ea typeface="ＭＳ Ｐゴシック" charset="-128"/>
              </a:rPr>
              <a:t>トップが率先みんなの創意　つみ取ろう職場の危険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latin typeface="+mn-lt"/>
              <a:ea typeface="ＭＳ Ｐゴシック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latin typeface="+mn-lt"/>
                <a:ea typeface="ＭＳ Ｐゴシック" charset="-128"/>
              </a:rPr>
              <a:t>気持ちよい仕事は社員の笑顔から</a:t>
            </a:r>
            <a:endParaRPr lang="en-US" altLang="ja-JP" sz="2000" dirty="0">
              <a:latin typeface="+mn-lt"/>
              <a:ea typeface="ＭＳ Ｐゴシック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 dirty="0">
              <a:latin typeface="+mn-lt"/>
              <a:ea typeface="ＭＳ Ｐゴシック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latin typeface="+mn-lt"/>
                <a:ea typeface="ＭＳ Ｐゴシック" charset="-128"/>
              </a:rPr>
              <a:t>トップダウンで事故ダウン！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B940DB-8422-E7E1-85B9-E0B65C19CCE9}"/>
              </a:ext>
            </a:extLst>
          </p:cNvPr>
          <p:cNvSpPr txBox="1"/>
          <p:nvPr/>
        </p:nvSpPr>
        <p:spPr>
          <a:xfrm>
            <a:off x="1150938" y="1270000"/>
            <a:ext cx="7212012" cy="6778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prstClr val="black"/>
              </a:solidFill>
              <a:latin typeface="+mn-lt"/>
              <a:ea typeface="ＭＳ Ｐゴシック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lt"/>
                <a:ea typeface="ＭＳ Ｐゴシック" charset="-128"/>
              </a:rPr>
              <a:t>労働災害ゼロ目指し　まずはトップのキックオフ</a:t>
            </a:r>
            <a:endParaRPr lang="en-US" altLang="ja-JP" sz="2000" dirty="0">
              <a:solidFill>
                <a:prstClr val="black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8918" name="テキスト ボックス 9">
            <a:extLst>
              <a:ext uri="{FF2B5EF4-FFF2-40B4-BE49-F238E27FC236}">
                <a16:creationId xmlns:a16="http://schemas.microsoft.com/office/drawing/2014/main" id="{C6F65D8E-3B49-0686-27AE-D7FEFCD5F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1069975"/>
            <a:ext cx="2332038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0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安全衛生委員長賞</a:t>
            </a:r>
          </a:p>
        </p:txBody>
      </p:sp>
      <p:sp>
        <p:nvSpPr>
          <p:cNvPr id="38919" name="テキスト ボックス 10">
            <a:extLst>
              <a:ext uri="{FF2B5EF4-FFF2-40B4-BE49-F238E27FC236}">
                <a16:creationId xmlns:a16="http://schemas.microsoft.com/office/drawing/2014/main" id="{B39F5100-D415-FA38-E3D4-3ADB9E996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3" y="2157413"/>
            <a:ext cx="2203450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0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優秀賞</a:t>
            </a:r>
          </a:p>
        </p:txBody>
      </p:sp>
      <p:sp>
        <p:nvSpPr>
          <p:cNvPr id="38920" name="テキスト ボックス 11">
            <a:extLst>
              <a:ext uri="{FF2B5EF4-FFF2-40B4-BE49-F238E27FC236}">
                <a16:creationId xmlns:a16="http://schemas.microsoft.com/office/drawing/2014/main" id="{AA537685-564A-F2B5-555A-FEEDDDAF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3875088"/>
            <a:ext cx="2203450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000">
                <a:latin typeface="Times New Roman" panose="02020603050405020304" pitchFamily="18" charset="0"/>
                <a:ea typeface="ＭＳ Ｐゴシック" panose="020B0600070205080204" pitchFamily="50" charset="-128"/>
              </a:rPr>
              <a:t>佳作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6430130" y="6503467"/>
            <a:ext cx="25523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dirty="0"/>
              <a:t>データ出典：厚生労働省「職場のあんぜんサイト」</a:t>
            </a:r>
            <a:endParaRPr lang="en-US" altLang="ja-JP" sz="9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2699792" y="6460455"/>
            <a:ext cx="2057400" cy="273844"/>
          </a:xfrm>
        </p:spPr>
        <p:txBody>
          <a:bodyPr/>
          <a:lstStyle/>
          <a:p>
            <a:r>
              <a:rPr lang="en-US" altLang="ja-JP" sz="1350" dirty="0"/>
              <a:t>1</a:t>
            </a:r>
            <a:endParaRPr lang="ja-JP" altLang="en-US" sz="135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609780-B5CA-7DCD-3D92-500F9704CC9A}"/>
              </a:ext>
            </a:extLst>
          </p:cNvPr>
          <p:cNvSpPr txBox="1"/>
          <p:nvPr/>
        </p:nvSpPr>
        <p:spPr>
          <a:xfrm>
            <a:off x="424200" y="139366"/>
            <a:ext cx="8295600" cy="489994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anchor="ctr"/>
          <a:lstStyle/>
          <a:p>
            <a:pPr marL="92075">
              <a:defRPr/>
            </a:pP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産業廃棄物処理業の労働災害の特徴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BB5862-688B-4FA7-4379-5D1240F974FC}"/>
              </a:ext>
            </a:extLst>
          </p:cNvPr>
          <p:cNvSpPr txBox="1"/>
          <p:nvPr/>
        </p:nvSpPr>
        <p:spPr bwMode="auto">
          <a:xfrm>
            <a:off x="424200" y="908720"/>
            <a:ext cx="8295600" cy="13393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tIns="108000"/>
          <a:lstStyle/>
          <a:p>
            <a:pPr marL="285750" indent="-28575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死傷災害は「墜落・転落」、「はさまれ・巻き込まれ」、「転倒」で全体の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53%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　占める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「はさまれ・巻き込まれ」については、死傷災害・死亡災害に共に多く注意が必要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E788225-05C1-3A69-70EB-87D3F622E82B}"/>
              </a:ext>
            </a:extLst>
          </p:cNvPr>
          <p:cNvSpPr txBox="1"/>
          <p:nvPr/>
        </p:nvSpPr>
        <p:spPr>
          <a:xfrm>
            <a:off x="1620484" y="2464780"/>
            <a:ext cx="175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令和</a:t>
            </a:r>
            <a:r>
              <a:rPr kumimoji="1" lang="en-US" altLang="ja-JP" sz="1600" b="1" dirty="0"/>
              <a:t>5</a:t>
            </a:r>
            <a:r>
              <a:rPr kumimoji="1" lang="ja-JP" altLang="en-US" sz="1600" b="1" dirty="0"/>
              <a:t>年死傷災害</a:t>
            </a:r>
            <a:endParaRPr kumimoji="1" lang="en-US" altLang="ja-JP" sz="1600" b="1" dirty="0"/>
          </a:p>
          <a:p>
            <a:pPr algn="ctr"/>
            <a:r>
              <a:rPr lang="en-US" altLang="ja-JP" sz="1600" b="1" dirty="0"/>
              <a:t>1,526</a:t>
            </a:r>
            <a:r>
              <a:rPr lang="ja-JP" altLang="en-US" sz="1600" b="1" dirty="0"/>
              <a:t>人</a:t>
            </a:r>
            <a:endParaRPr kumimoji="1" lang="ja-JP" altLang="en-US" sz="1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0ABDE02-F6E1-FA45-2289-0E5283060DDB}"/>
              </a:ext>
            </a:extLst>
          </p:cNvPr>
          <p:cNvSpPr txBox="1"/>
          <p:nvPr/>
        </p:nvSpPr>
        <p:spPr>
          <a:xfrm>
            <a:off x="5954628" y="2524327"/>
            <a:ext cx="175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令和</a:t>
            </a:r>
            <a:r>
              <a:rPr lang="en-US" altLang="ja-JP" sz="1600" b="1" dirty="0"/>
              <a:t>5</a:t>
            </a:r>
            <a:r>
              <a:rPr kumimoji="1" lang="ja-JP" altLang="en-US" sz="1600" b="1" dirty="0"/>
              <a:t>年死亡災害</a:t>
            </a:r>
            <a:endParaRPr kumimoji="1" lang="en-US" altLang="ja-JP" sz="1600" b="1" dirty="0"/>
          </a:p>
          <a:p>
            <a:pPr algn="ctr"/>
            <a:r>
              <a:rPr lang="en-US" altLang="ja-JP" sz="1600" b="1" dirty="0"/>
              <a:t>17</a:t>
            </a:r>
            <a:r>
              <a:rPr lang="ja-JP" altLang="en-US" sz="1600" b="1" dirty="0"/>
              <a:t>人</a:t>
            </a:r>
            <a:endParaRPr kumimoji="1" lang="ja-JP" altLang="en-US" sz="1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E6617A-B660-83C8-239B-2F09A0BF2DCA}"/>
              </a:ext>
            </a:extLst>
          </p:cNvPr>
          <p:cNvSpPr txBox="1"/>
          <p:nvPr/>
        </p:nvSpPr>
        <p:spPr>
          <a:xfrm>
            <a:off x="2883480" y="6306743"/>
            <a:ext cx="40968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※</a:t>
            </a:r>
            <a:r>
              <a:rPr lang="ja-JP" altLang="en-US" sz="1100" dirty="0"/>
              <a:t>新型コロナウイルス感染症へのり患による労働災害を除く</a:t>
            </a:r>
            <a:endParaRPr lang="en-US" altLang="ja-JP" sz="11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18DD5E7-1177-9DD4-604B-6FC9B09C3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251" y="2956024"/>
            <a:ext cx="6201035" cy="368474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CEA5BF7-5A44-463E-9777-AD94256FA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049555"/>
            <a:ext cx="6243367" cy="37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8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41338" y="1412776"/>
            <a:ext cx="8351142" cy="4536504"/>
            <a:chOff x="467544" y="858466"/>
            <a:chExt cx="8136904" cy="6505509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anchor="ctr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sz="160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製造業の労働災害を踏まえ、次の安全のポイントを実施しましょう。</a:t>
              </a:r>
              <a:endParaRPr lang="en-US" altLang="ja-JP" sz="160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6"/>
              <a:ext cx="8136904" cy="65055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/>
            <a:lstStyle/>
            <a:p>
              <a:pPr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作業者が安全な作業を心がけること！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排出元の構内等での一人での作業もあり、自らが自覚して</a:t>
              </a:r>
              <a:endPara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安全な作業方法を遵守しましょう。</a:t>
              </a: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あおりに乗っての作業をさけること！ 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182563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spc="-5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荷台の上での作業は、荷台近くに移動式プラットホーム等を設置するなどして、あおりに乗っての作業を避けましょう。</a:t>
              </a:r>
              <a:endParaRPr lang="en-US" altLang="ja-JP" sz="1600" spc="-5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貨物自動車の荷台への昇降設備を使用すること！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</a:t>
              </a: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排出元の構内の場合は、排出元等の理解を得て昇降設備を置いておきましょう。</a:t>
              </a:r>
              <a:endPara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（写真③）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“墜落制止用器具”</a:t>
              </a:r>
              <a:r>
                <a:rPr lang="en-US" altLang="ja-JP" sz="1600" baseline="30000" dirty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※</a:t>
              </a: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取付設備がある場合は必ず使用。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182563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tx1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トラックの廃棄物の上など高所での作業で、“墜落制止用器具”の取り付け設備があるときは必ず墜落制止用器具を使用。　（写真①、②）</a:t>
              </a:r>
              <a:endParaRPr lang="en-US" altLang="ja-JP" sz="16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182563" fontAlgn="auto">
                <a:lnSpc>
                  <a:spcPct val="125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altLang="ja-JP" sz="1600" dirty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※ </a:t>
              </a:r>
              <a:r>
                <a:rPr lang="ja-JP" altLang="en-US" sz="1600" dirty="0">
                  <a:solidFill>
                    <a:srgbClr val="C0000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法令改正で、“安全帯“の名称が「墜落制止用器具」に変更。（スライド９参照）</a:t>
              </a: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8" name="Picture 3" descr="C:\Users\mhu\SkyDrive\01厚労省委託H28\未熟練_陸運\マニュアル\HH資料\HH陸運(トラック転落)Gcol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97927"/>
            <a:ext cx="1728192" cy="1355009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404812" y="971436"/>
            <a:ext cx="4926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（１）「墜落・転落」災害防止のポイント</a:t>
            </a:r>
            <a:endParaRPr lang="en-US" altLang="ja-JP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62536" y="6448251"/>
            <a:ext cx="2133600" cy="365125"/>
          </a:xfrm>
        </p:spPr>
        <p:txBody>
          <a:bodyPr/>
          <a:lstStyle/>
          <a:p>
            <a:pPr algn="ctr"/>
            <a:r>
              <a:rPr kumimoji="1" lang="en-US" altLang="ja-JP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028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3"/>
          <p:cNvGrpSpPr>
            <a:grpSpLocks noChangeAspect="1"/>
          </p:cNvGrpSpPr>
          <p:nvPr/>
        </p:nvGrpSpPr>
        <p:grpSpPr bwMode="auto">
          <a:xfrm>
            <a:off x="539552" y="892154"/>
            <a:ext cx="8134675" cy="5491092"/>
            <a:chOff x="467544" y="548680"/>
            <a:chExt cx="8136904" cy="4629314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anchor="ctr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sz="160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製造業の労働災害を踏まえ、次の安全のポイントを実施しましょう。</a:t>
              </a:r>
              <a:endParaRPr lang="en-US" altLang="ja-JP" sz="160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67544" y="548680"/>
              <a:ext cx="8136904" cy="46293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518611" y="458188"/>
            <a:ext cx="4926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墜落・転落災害防止対策の事例</a:t>
            </a:r>
            <a:r>
              <a: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3382" y="5034662"/>
            <a:ext cx="316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写真② </a:t>
            </a:r>
            <a:r>
              <a:rPr lang="ja-JP" altLang="en-US" sz="1600" b="1" dirty="0"/>
              <a:t>墜落制止用器具取付設備 </a:t>
            </a:r>
            <a:endParaRPr kumimoji="1" lang="ja-JP" altLang="en-US" sz="16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39949" y="5826750"/>
            <a:ext cx="338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写真③　トラック荷台への昇降設備</a:t>
            </a:r>
          </a:p>
        </p:txBody>
      </p:sp>
      <p:cxnSp>
        <p:nvCxnSpPr>
          <p:cNvPr id="13" name="直線矢印コネクタ 12"/>
          <p:cNvCxnSpPr>
            <a:cxnSpLocks/>
          </p:cNvCxnSpPr>
          <p:nvPr/>
        </p:nvCxnSpPr>
        <p:spPr>
          <a:xfrm flipV="1">
            <a:off x="6042358" y="4653136"/>
            <a:ext cx="0" cy="3203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4" descr="C:\Users\mhu\SkyDrive\01厚労省委託H28\未熟練_陸運\マニュアル\pics\昇降設備2.jpg">
            <a:extLst>
              <a:ext uri="{FF2B5EF4-FFF2-40B4-BE49-F238E27FC236}">
                <a16:creationId xmlns:a16="http://schemas.microsoft.com/office/drawing/2014/main" id="{925EABAE-FCAB-4EC5-ACCA-8D4654C1E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1" y="4973477"/>
            <a:ext cx="1440159" cy="1263835"/>
          </a:xfrm>
          <a:prstGeom prst="rect">
            <a:avLst/>
          </a:prstGeom>
          <a:noFill/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A622E0-5BE5-486F-8C8C-14D2BB220D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3912691" y="1288825"/>
            <a:ext cx="4403725" cy="329530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F592FC5-5D53-4D3D-8FDE-0F936EF7B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9" y="1288825"/>
            <a:ext cx="2806239" cy="3741653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4AB1B12-8686-404F-93EC-E5EA82F5B34B}"/>
              </a:ext>
            </a:extLst>
          </p:cNvPr>
          <p:cNvSpPr txBox="1"/>
          <p:nvPr/>
        </p:nvSpPr>
        <p:spPr>
          <a:xfrm>
            <a:off x="539552" y="5178678"/>
            <a:ext cx="316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写真① </a:t>
            </a:r>
            <a:r>
              <a:rPr lang="ja-JP" altLang="en-US" sz="1600" b="1" dirty="0"/>
              <a:t>墜落制止用器具</a:t>
            </a:r>
            <a:r>
              <a:rPr kumimoji="1" lang="ja-JP" altLang="en-US" sz="1600" b="1" dirty="0"/>
              <a:t>取付設備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35896" y="6448251"/>
            <a:ext cx="2133600" cy="365125"/>
          </a:xfrm>
        </p:spPr>
        <p:txBody>
          <a:bodyPr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9EC706-46ED-363C-6784-0BCBF759F9A8}"/>
              </a:ext>
            </a:extLst>
          </p:cNvPr>
          <p:cNvSpPr txBox="1"/>
          <p:nvPr/>
        </p:nvSpPr>
        <p:spPr>
          <a:xfrm>
            <a:off x="5363509" y="642403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出典：厚生労働省「安全・健康で働くために」</a:t>
            </a:r>
          </a:p>
        </p:txBody>
      </p:sp>
    </p:spTree>
    <p:extLst>
      <p:ext uri="{BB962C8B-B14F-4D97-AF65-F5344CB8AC3E}">
        <p14:creationId xmlns:p14="http://schemas.microsoft.com/office/powerpoint/2010/main" val="197658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395535" y="980728"/>
            <a:ext cx="8519949" cy="4628203"/>
            <a:chOff x="467544" y="858466"/>
            <a:chExt cx="8136904" cy="6505509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anchor="ctr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製造業の労働災害を踏まえ、次の安全のポイントを実施しましょう。</a:t>
              </a:r>
              <a:endParaRPr lang="en-US" altLang="ja-JP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858466"/>
              <a:ext cx="8136904" cy="65055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/>
            <a:lstStyle/>
            <a:p>
              <a:pPr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作業者が安全な作業を心がけること！</a:t>
              </a:r>
              <a:endParaRPr lang="en-US" altLang="ja-JP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排出元の構内等での一人での作業もあり、自らが自覚して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安全な作業方法を遵守。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コンベヤーの荷</a:t>
              </a:r>
              <a:r>
                <a:rPr lang="ja-JP" altLang="en-US" sz="1600" dirty="0" err="1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づまり</a:t>
              </a: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、点検、修理は、停止させてから！</a:t>
              </a:r>
            </a:p>
            <a:p>
              <a:pPr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 荷</a:t>
              </a:r>
              <a:r>
                <a:rPr lang="ja-JP" altLang="en-US" sz="1600" dirty="0" err="1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づまりの</a:t>
              </a: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処理や修理・点検は、コンベヤーを確実に止めてから。</a:t>
              </a:r>
            </a:p>
            <a:p>
              <a:pPr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 コンベヤーはまたがない。　</a:t>
              </a:r>
            </a:p>
            <a:p>
              <a:pPr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構内通行時は重機類、フォークリフトとの接触防止に注意！</a:t>
              </a:r>
            </a:p>
            <a:p>
              <a:pPr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 安全通路を歩行する。</a:t>
              </a:r>
            </a:p>
            <a:p>
              <a:pPr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 荷の陰から飛び出さない。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125000"/>
                </a:lnSpc>
                <a:spcBef>
                  <a:spcPts val="600"/>
                </a:spcBef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重機類運転者は、歩行者等との接触防止を！</a:t>
              </a:r>
            </a:p>
            <a:p>
              <a:pPr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 停車中の重機類が動き出しても乗り込まない、止めようとしない。</a:t>
              </a:r>
            </a:p>
            <a:p>
              <a:pPr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 運転席から身を乗り出さない。</a:t>
              </a:r>
            </a:p>
            <a:p>
              <a:pPr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・ 重機類に荷を載せて前進するときは歩行者との接触に注意。</a:t>
              </a:r>
            </a:p>
            <a:p>
              <a:pPr>
                <a:lnSpc>
                  <a:spcPct val="125000"/>
                </a:lnSpc>
                <a:defRPr/>
              </a:pP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125000"/>
                </a:lnSpc>
                <a:defRPr/>
              </a:pPr>
              <a:endParaRPr lang="ja-JP" altLang="en-US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387421" y="369770"/>
            <a:ext cx="6327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（２）「はさまれ・巻き込まれ」災害防止のポイント</a:t>
            </a:r>
            <a:endParaRPr lang="en-US" altLang="ja-JP" b="1" dirty="0">
              <a:solidFill>
                <a:srgbClr val="C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85637F-3A30-4C0A-BD0D-20602EA9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12" y="2512837"/>
            <a:ext cx="2448272" cy="194421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611486" y="6448251"/>
            <a:ext cx="2133600" cy="365125"/>
          </a:xfrm>
        </p:spPr>
        <p:txBody>
          <a:bodyPr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453A14-0098-C1F7-70C8-2F90801FCDAD}"/>
              </a:ext>
            </a:extLst>
          </p:cNvPr>
          <p:cNvSpPr txBox="1"/>
          <p:nvPr/>
        </p:nvSpPr>
        <p:spPr>
          <a:xfrm>
            <a:off x="5427307" y="603098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出典：厚生労働省「安全・健康で働くために」</a:t>
            </a:r>
          </a:p>
        </p:txBody>
      </p:sp>
    </p:spTree>
    <p:extLst>
      <p:ext uri="{BB962C8B-B14F-4D97-AF65-F5344CB8AC3E}">
        <p14:creationId xmlns:p14="http://schemas.microsoft.com/office/powerpoint/2010/main" val="289042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 bwMode="auto">
          <a:xfrm>
            <a:off x="539552" y="1074261"/>
            <a:ext cx="8207126" cy="4956720"/>
            <a:chOff x="467544" y="137184"/>
            <a:chExt cx="8136904" cy="5143682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489512" y="1140176"/>
              <a:ext cx="6098798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72000" anchor="ctr"/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</a:pPr>
              <a:r>
                <a:rPr lang="ja-JP" altLang="en-US" sz="160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製造業の労働災害を踏まえ、次の安全のポイントを実施しましょう。</a:t>
              </a:r>
              <a:endParaRPr lang="en-US" altLang="ja-JP" sz="160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467544" y="137184"/>
              <a:ext cx="8136904" cy="514368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altLang="ja-JP" sz="1600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125000"/>
                </a:lnSpc>
                <a:spcBef>
                  <a:spcPts val="1200"/>
                </a:spcBef>
                <a:defRPr/>
              </a:pPr>
              <a:r>
                <a:rPr lang="ja-JP" altLang="en-US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物を持っての移動は「転倒」の危険大！</a:t>
              </a:r>
              <a:endPara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358775" indent="-358775"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 </a:t>
              </a: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物を持っての移動では、足元が見にくい、バランスが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358775" indent="-358775"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 とりにくいなど、転倒のリスクが高まる。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358775" indent="-358775"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 荷をもって階段を下りるときは絶対急がない！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125000"/>
                </a:lnSpc>
                <a:spcBef>
                  <a:spcPts val="1200"/>
                </a:spcBef>
                <a:defRPr/>
              </a:pPr>
              <a:r>
                <a:rPr lang="ja-JP" altLang="en-US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床は常に「整理」「整頓」「清掃」「清潔」で安全に！</a:t>
              </a:r>
              <a:endPara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・床の濡れはきちんと拭き取る（清掃中の箇所は床濡れに注意）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 ・余計なものがあると「つまずき」転倒の原因に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125000"/>
                </a:lnSpc>
                <a:spcBef>
                  <a:spcPts val="1200"/>
                </a:spcBef>
                <a:defRPr/>
              </a:pPr>
              <a:r>
                <a:rPr lang="ja-JP" altLang="en-US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大きい物、重い物は「台車」を使用しましょう！</a:t>
              </a:r>
              <a:endPara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182563">
                <a:lnSpc>
                  <a:spcPct val="125000"/>
                </a:lnSpc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台車を使えないときは、二人で持つか、何回かに分けて運ぶ</a:t>
              </a:r>
              <a:endParaRPr lang="en-US" altLang="ja-JP" sz="1600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125000"/>
                </a:lnSpc>
                <a:spcBef>
                  <a:spcPts val="1200"/>
                </a:spcBef>
                <a:defRPr/>
              </a:pPr>
              <a:r>
                <a:rPr lang="ja-JP" altLang="en-US" dirty="0">
                  <a:solidFill>
                    <a:srgbClr val="0000CC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■ 滑りにくく、つまずきにくい靴を履きましょう。</a:t>
              </a:r>
              <a:endParaRPr lang="en-US" altLang="ja-JP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125000"/>
                </a:lnSpc>
                <a:spcBef>
                  <a:spcPts val="1200"/>
                </a:spcBef>
                <a:defRPr/>
              </a:pPr>
              <a:endParaRPr lang="ja-JP" altLang="en-US" sz="1600" dirty="0">
                <a:solidFill>
                  <a:srgbClr val="0000CC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395536" y="54868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rgbClr val="C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（３）「転倒」災害防止のポイント</a:t>
            </a:r>
          </a:p>
        </p:txBody>
      </p:sp>
      <p:pic>
        <p:nvPicPr>
          <p:cNvPr id="8" name="Picture 3" descr="C:\Users\mhu\SkyDrive\01厚労省委託H28\未熟練_陸運\マニュアル\pics\HH転倒(冷凍庫)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2045" y="1749177"/>
            <a:ext cx="1378387" cy="1535807"/>
          </a:xfrm>
          <a:prstGeom prst="rect">
            <a:avLst/>
          </a:prstGeom>
          <a:noFill/>
        </p:spPr>
      </p:pic>
      <p:pic>
        <p:nvPicPr>
          <p:cNvPr id="9" name="Picture 2" descr="C:\Users\mhu\SkyDrive\01厚労省委託H28\未熟練_陸運\マニュアル\HH資料\陸運転倒HH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830" y="4581128"/>
            <a:ext cx="1814602" cy="1296144"/>
          </a:xfrm>
          <a:prstGeom prst="rect">
            <a:avLst/>
          </a:prstGeom>
          <a:noFill/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3419872" y="6376243"/>
            <a:ext cx="2133600" cy="365125"/>
          </a:xfrm>
        </p:spPr>
        <p:txBody>
          <a:bodyPr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3AA3C6-7AB5-CD30-5883-6D84B3BCC87A}"/>
              </a:ext>
            </a:extLst>
          </p:cNvPr>
          <p:cNvSpPr txBox="1"/>
          <p:nvPr/>
        </p:nvSpPr>
        <p:spPr>
          <a:xfrm>
            <a:off x="5353853" y="6187230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出典：厚生労働省「安全・健康で働くために」</a:t>
            </a:r>
          </a:p>
        </p:txBody>
      </p:sp>
    </p:spTree>
    <p:extLst>
      <p:ext uri="{BB962C8B-B14F-4D97-AF65-F5344CB8AC3E}">
        <p14:creationId xmlns:p14="http://schemas.microsoft.com/office/powerpoint/2010/main" val="164556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952" y="628996"/>
            <a:ext cx="9072096" cy="632480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ja-JP" sz="1500" dirty="0">
                <a:effectLst/>
                <a:highlight>
                  <a:srgbClr val="FFCC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【墜落・転落】</a:t>
            </a:r>
            <a:endParaRPr lang="en-US" altLang="ja-JP" sz="1500" dirty="0">
              <a:effectLst/>
              <a:highlight>
                <a:srgbClr val="FFCC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厚生労働省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「荷役作業時における墜落･転落災害防止のための安全マニュアル」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（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https://www.mhlw.go.jp/newinfo/kobetu/roudou/gyousei/anzen/0909-1.html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「はしごや脚立からの墜落・転落災害をなくしましょう！」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4"/>
              </a:rPr>
              <a:t>（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4"/>
              </a:rPr>
              <a:t>https://www.mhlw.go.jp/new-info/kobetu/roudou/gyousei/anzen/dl/170322-1.pdf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「足場からの総合的な墜落・転落災害防止対策について」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5"/>
              </a:rPr>
              <a:t>（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5"/>
              </a:rPr>
              <a:t>https://www.mhlw.go.jp/new-info/kobetu/roudou/gyousei/anzen/120309-1.html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「トラックでの荷役作業時における安全対策が強化されます。」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5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5"/>
              </a:rPr>
              <a:t>https://www.mhlw.go.jp/content/001108427.pdf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5"/>
              </a:rPr>
              <a:t>）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「足場からの総合的な墜落・転落災害防止対策について」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5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5"/>
              </a:rPr>
              <a:t>https://www.mhlw.go.jp/new-info/kobetu/roudou/gyousei/anzen/dl/120308-1-1.pdf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5"/>
              </a:rPr>
              <a:t>）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東京労働局「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STOP! 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墜落・転落災害」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6"/>
              </a:rPr>
              <a:t>（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7"/>
              </a:rPr>
              <a:t>https://www.fukushi.metro.tokyo.lg.jp/kourei/shisetu/oshirase/anzensuishin.files/6stop.pdf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静岡労働局「ぬかづけ運動（転倒災害を防ぎましょう）」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6"/>
              </a:rPr>
              <a:t>（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6"/>
              </a:rPr>
              <a:t>https://jsite.mhlw.go.jp/shizuoka-roudoukyoku/hourei_seido_tetsuzuki/anzen_eisei/hourei_seido/tentou.html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兵庫労働局「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STOP!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墜落・転落災害根絶キャンペーン」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6"/>
              </a:rPr>
              <a:t>（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6"/>
              </a:rPr>
              <a:t>https://jsite.mhlw.go.jp/hyogo-roudoukyoku/hourei_seido_tetsuzuki/anzen_eisei/newpage_00002.html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福岡労働局「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STOP! 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墜落・転落災害～合言葉は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『1m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は一命取る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運動～」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6"/>
              </a:rPr>
              <a:t>（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6"/>
              </a:rPr>
              <a:t>https://jsite.mhlw.go.jp/fukuoka-roudoukyoku/content/contents/001686013.pdf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職場のあんぜんサイト「墜落・転落災害事例　ヒヤリハット」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6"/>
              </a:rPr>
              <a:t>（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8"/>
              </a:rPr>
              <a:t>https://anzeninfo.mhlw.go.jp/hiyari/01.html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5952" y="47971"/>
            <a:ext cx="8964612" cy="58102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74295" tIns="8890" rIns="74295" bIns="88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関連ホームページ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3E44C97-3B4A-4D9B-B174-0F8AA986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19872" y="6376243"/>
            <a:ext cx="2133600" cy="365125"/>
          </a:xfrm>
        </p:spPr>
        <p:txBody>
          <a:bodyPr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531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952" y="646725"/>
            <a:ext cx="9072096" cy="640175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atinLnBrk="1">
              <a:defRPr/>
            </a:pPr>
            <a:r>
              <a:rPr lang="ja-JP" altLang="ja-JP" sz="1500" dirty="0">
                <a:effectLst/>
                <a:highlight>
                  <a:srgbClr val="FFCC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500" dirty="0">
                <a:effectLst/>
                <a:highlight>
                  <a:srgbClr val="FFCC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はさまれ</a:t>
            </a:r>
            <a:r>
              <a:rPr lang="ja-JP" altLang="ja-JP" sz="1500" dirty="0">
                <a:effectLst/>
                <a:highlight>
                  <a:srgbClr val="FFCC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500" dirty="0">
                <a:effectLst/>
                <a:highlight>
                  <a:srgbClr val="FFCC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巻き込まれ</a:t>
            </a:r>
            <a:r>
              <a:rPr lang="ja-JP" altLang="ja-JP" sz="1500" dirty="0">
                <a:effectLst/>
                <a:highlight>
                  <a:srgbClr val="FFCC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endParaRPr lang="ja-JP" altLang="en-US" sz="1500" dirty="0">
              <a:highlight>
                <a:srgbClr val="FFCC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 fontAlgn="auto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栃木労働局「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STOP! 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はさまれ・巻き込まれ災害」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（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3"/>
              </a:rPr>
              <a:t>https://jsite.mhlw.go.jp/tochigi-roudoukyoku/content/contents/001016462.pdf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285750" indent="-285750" fontAlgn="auto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茨城労働局「はさまれ・巻き込まれ災害による労働災害が増加しています！！」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4"/>
              </a:rPr>
              <a:t>（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4"/>
              </a:rPr>
              <a:t>https://roukiren-joso.org/wp-content/uploads/2020/10/%E6%8C%9F%E3%81%BE%E3%82%8C%E5%B7%BB%E3%81%8D%E8%BE%BC%E3%81%BE%E3%82%8C.pdf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「はさまれ・巻き込まれ災害防止チェックリスト」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5"/>
              </a:rPr>
              <a:t>（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5"/>
              </a:rPr>
              <a:t>https://jsite.mhlw.go.jp/ibaraki-roudoukyoku/content/contents/kantoku_jyousou_hasamare_r0310.pdf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埼玉労働局「機械による「はさまれ・巻き込まれ」の労働災害を防止しましょう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!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6"/>
              </a:rPr>
              <a:t>http://www.omiyarokikyo.or.jp/20221027kikai.pdf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endParaRPr lang="ja-JP" altLang="en-US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長野労働局「はさまれ・巻き込まれによる労働災害を防ぎましょう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!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7"/>
              </a:rPr>
              <a:t>http://www.nagano-roudoukijyunkyoukai.or.jp/contents/wp-content/uploads/2023/01/b0d13a706e679b60e843d1b64482bcfc-2.pdf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「はさまれ巻き込まれ災害防止（動画）」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5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8"/>
              </a:rPr>
              <a:t>https://www.youtube.com/watch?app=desktop&amp;v=O84ryhrcGtQ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岐阜労働局「「はさまれ・巻き込まれ」災害防止のための安全自主点検表」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9"/>
              </a:rPr>
              <a:t>https://view.officeapps.live.com/op/view.aspx?src=https%3A%2F%2Fjsite.mhlw.go.jp%2Fgifu-roudoukyoku%2Fvar%2Frev0%2F0096%2F0107%2Fhasamare_chart.xls&amp;wdOrigin=BROWSELINK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大阪労働局「はさまれ・巻き込まれ災害を防止しましょう」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3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10"/>
              </a:rPr>
              <a:t>https://sakai-roukikyo.jp/data/kantokusyo/R041209kantokusyo-4.pdf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福岡労働局「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STOP! 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機械はさまれ・巻き込まれ労働災害　後悔前の安全先取り運動」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7"/>
              </a:rPr>
              <a:t>https://jsite.mhlw.go.jp/fukuoka-roudoukyoku/content/contents/001691714.pdf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「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STOP! 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はさまれ巻き込まれ災害～安全点検で、ご安全に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!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～」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5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11"/>
              </a:rPr>
              <a:t>https://jsite.mhlw.go.jp/fukuoka-roudoukyoku/content/contents/001060075.pdf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職場のあんぜんサイト「はさまれ・巻き込まれ災害事例　ヒヤリハット」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12"/>
              </a:rPr>
              <a:t>https://anzeninfo.mhlw.go.jp/hiyari/07.html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5952" y="47971"/>
            <a:ext cx="8964612" cy="58102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74295" tIns="8890" rIns="74295" bIns="88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関連ホームページ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3E44C97-3B4A-4D9B-B174-0F8AA986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1458" y="6683353"/>
            <a:ext cx="2133600" cy="365125"/>
          </a:xfrm>
        </p:spPr>
        <p:txBody>
          <a:bodyPr/>
          <a:lstStyle/>
          <a:p>
            <a:pPr algn="ctr"/>
            <a:r>
              <a:rPr kumimoji="1" lang="en-US" altLang="ja-JP" dirty="0"/>
              <a:t>7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952" y="628996"/>
            <a:ext cx="9072096" cy="632480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atinLnBrk="1">
              <a:defRPr/>
            </a:pPr>
            <a:r>
              <a:rPr lang="ja-JP" altLang="ja-JP" sz="1500" dirty="0">
                <a:effectLst/>
                <a:highlight>
                  <a:srgbClr val="FFCC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500" dirty="0">
                <a:effectLst/>
                <a:highlight>
                  <a:srgbClr val="FFCC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転倒</a:t>
            </a:r>
            <a:r>
              <a:rPr lang="ja-JP" altLang="ja-JP" sz="1500" dirty="0">
                <a:effectLst/>
                <a:highlight>
                  <a:srgbClr val="FFCC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endParaRPr lang="en-US" altLang="ja-JP" sz="1500" dirty="0">
              <a:effectLst/>
              <a:highlight>
                <a:srgbClr val="FFCC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厚生労働省「転倒災害防止対策の推進について」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3"/>
              </a:rPr>
              <a:t>https://anzeninfo.mhlw.go.jp/information/tentou1501.html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endParaRPr lang="ja-JP" altLang="en-US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42900" indent="-342900" fontAlgn="auto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秋田労働局「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STOP! 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転倒災害」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hlinkClick r:id="rId4"/>
              </a:rPr>
              <a:t>https://www.akitacci.or.jp/cciwp/wp-content/uploads/tentoubousi.pdf</a:t>
            </a:r>
            <a:r>
              <a:rPr lang="ja-JP" altLang="en-US" sz="1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「転倒災害を防ごう」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3"/>
              </a:rPr>
              <a:t>http://www.c-roumukanri.jp/download/pamphlet/pamphlet0067.pdf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宮城労働局「冬こそ 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STOP! 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転倒災害」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5"/>
              </a:rPr>
              <a:t>https://jsite.mhlw.go.jp/miyagi-roudoukyoku/var/rev1/0118/3223/201710593027.pdf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　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福島労働局「福島冬季転倒災害防止運動（転ばないでね！）」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3"/>
              </a:rPr>
              <a:t>https://f-rikusai.org/data/news/97_01.pdf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栃木労働局「転倒災害を防ぐために！！」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5"/>
              </a:rPr>
              <a:t>htttp://www.tochikikyo.or.jp/0411tenntourifureto.pdf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　</a:t>
            </a:r>
            <a:endParaRPr lang="en-US" altLang="ja-JP" sz="15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群馬労働局「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STOP! 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転倒災害プロジェクト」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3"/>
              </a:rPr>
              <a:t>https://jsite.mhlw.go.jp/gunma-roudoukyoku/content/contents/001681621.pdf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東京労働局「職場の転倒災害を防ぎましょう！」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5"/>
              </a:rPr>
              <a:t>https://jsite.mhlw.go.jp/tokyo-roudoukyoku/content/contents/001169719.pdf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　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「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STOP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！冬季の転倒災害」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3"/>
              </a:rPr>
              <a:t>https://jsite.mhlw.go.jp/tokyo-roudoukyoku/content/contents/001014574.pdf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神奈川労働局「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STOP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！転倒災害プロジェクト神奈川（統合ページ）」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5"/>
              </a:rPr>
              <a:t>https://jsite.mhlw.go.jp/kanagawa-roudoukyoku/news_topics_00008.html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山梨労働局「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STOP! 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転倒災害プロジェクト」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  <a:hlinkClick r:id="rId6"/>
              </a:rPr>
              <a:t>https://www.yamanashis.johas.go.jp/wp-content/uploads/2021/10/c830aa0ff13bb0512e22a71fe3d23016.pdf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）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35952" y="47971"/>
            <a:ext cx="8964612" cy="58102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74295" tIns="8890" rIns="74295" bIns="88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関連ホームページ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3E44C97-3B4A-4D9B-B174-0F8AA986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19872" y="6376243"/>
            <a:ext cx="2133600" cy="365125"/>
          </a:xfrm>
        </p:spPr>
        <p:txBody>
          <a:bodyPr/>
          <a:lstStyle/>
          <a:p>
            <a:pPr algn="ctr"/>
            <a:r>
              <a:rPr kumimoji="1" lang="en-US" altLang="ja-JP" dirty="0"/>
              <a:t>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112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12526</TotalTime>
  <Words>2405</Words>
  <Application>Microsoft Office PowerPoint</Application>
  <PresentationFormat>画面に合わせる (4:3)</PresentationFormat>
  <Paragraphs>192</Paragraphs>
  <Slides>11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BIZ UDPゴシック</vt:lpstr>
      <vt:lpstr>HGP創英角ｺﾞｼｯｸUB</vt:lpstr>
      <vt:lpstr>メイリオ</vt:lpstr>
      <vt:lpstr>Arial</vt:lpstr>
      <vt:lpstr>Calibri</vt:lpstr>
      <vt:lpstr>Times New Roman</vt:lpstr>
      <vt:lpstr>Wingdings</vt:lpstr>
      <vt:lpstr>Office テーマ</vt:lpstr>
      <vt:lpstr>発生数の多い労働災害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mhu</dc:creator>
  <cp:lastModifiedBy>戒能</cp:lastModifiedBy>
  <cp:revision>460</cp:revision>
  <cp:lastPrinted>2023-06-22T05:37:29Z</cp:lastPrinted>
  <dcterms:created xsi:type="dcterms:W3CDTF">2016-01-17T01:15:27Z</dcterms:created>
  <dcterms:modified xsi:type="dcterms:W3CDTF">2024-06-17T02:10:37Z</dcterms:modified>
</cp:coreProperties>
</file>